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404" r:id="rId2"/>
    <p:sldId id="327" r:id="rId3"/>
    <p:sldId id="426" r:id="rId4"/>
    <p:sldId id="405" r:id="rId5"/>
    <p:sldId id="408" r:id="rId6"/>
    <p:sldId id="431" r:id="rId7"/>
    <p:sldId id="432" r:id="rId8"/>
    <p:sldId id="433" r:id="rId9"/>
    <p:sldId id="434" r:id="rId10"/>
    <p:sldId id="435" r:id="rId11"/>
    <p:sldId id="427" r:id="rId12"/>
    <p:sldId id="394" r:id="rId13"/>
    <p:sldId id="1799" r:id="rId14"/>
    <p:sldId id="2030" r:id="rId15"/>
    <p:sldId id="309" r:id="rId16"/>
    <p:sldId id="420" r:id="rId17"/>
    <p:sldId id="421" r:id="rId18"/>
    <p:sldId id="424" r:id="rId19"/>
    <p:sldId id="425" r:id="rId20"/>
    <p:sldId id="271" r:id="rId21"/>
    <p:sldId id="428" r:id="rId22"/>
    <p:sldId id="329" r:id="rId23"/>
    <p:sldId id="409" r:id="rId24"/>
    <p:sldId id="410" r:id="rId25"/>
    <p:sldId id="412" r:id="rId26"/>
    <p:sldId id="411" r:id="rId27"/>
    <p:sldId id="413" r:id="rId28"/>
    <p:sldId id="414" r:id="rId29"/>
    <p:sldId id="429" r:id="rId30"/>
    <p:sldId id="287" r:id="rId31"/>
    <p:sldId id="416" r:id="rId32"/>
    <p:sldId id="417" r:id="rId33"/>
    <p:sldId id="436" r:id="rId34"/>
    <p:sldId id="437" r:id="rId35"/>
    <p:sldId id="2031" r:id="rId36"/>
    <p:sldId id="2032" r:id="rId37"/>
    <p:sldId id="2033" r:id="rId38"/>
    <p:sldId id="430" r:id="rId39"/>
    <p:sldId id="40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A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99"/>
    <p:restoredTop sz="94690"/>
  </p:normalViewPr>
  <p:slideViewPr>
    <p:cSldViewPr snapToGrid="0" snapToObjects="1">
      <p:cViewPr varScale="1">
        <p:scale>
          <a:sx n="108" d="100"/>
          <a:sy n="108" d="100"/>
        </p:scale>
        <p:origin x="224" y="352"/>
      </p:cViewPr>
      <p:guideLst/>
    </p:cSldViewPr>
  </p:slideViewPr>
  <p:notesTextViewPr>
    <p:cViewPr>
      <p:scale>
        <a:sx n="1" d="1"/>
        <a:sy n="1" d="1"/>
      </p:scale>
      <p:origin x="0" y="0"/>
    </p:cViewPr>
  </p:notesTextViewPr>
  <p:sorterViewPr>
    <p:cViewPr>
      <p:scale>
        <a:sx n="51" d="100"/>
        <a:sy n="5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3T06:37:44.968"/>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3T06:37:44.968"/>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3T06:38:50.372"/>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3T06:38:50.372"/>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3T06:37:44.968"/>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3T06:38:50.372"/>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3T11:03:34.347"/>
    </inkml:context>
    <inkml:brush xml:id="br0">
      <inkml:brushProperty name="width" value="0.05" units="cm"/>
      <inkml:brushProperty name="height" value="0.05" units="cm"/>
    </inkml:brush>
  </inkml:definitions>
  <inkml:trace contextRef="#ctx0" brushRef="#br0">0 86 24575,'0'2'0,"0"3"0,0 4 0,0 3 0,0-5 0,0 5 0,0-5 0,0 2 0,0-3 0,0 0 0,0 0 0,0 0 0,0 0 0,0 0 0,0 0 0,0 0 0,0 0 0,0 0 0,0-1 0,0 1 0,0 0 0,0 0 0,0-1 0,0 1 0,0 0 0,0 0 0,0 0 0,0-1 0,0 1 0,0 0 0,0-1 0,0 1 0,0 0 0,0-1 0,0 1 0,0 0 0,0 0 0,0-1 0,0 1 0,0 0 0,0-1 0,0 1 0,0 0 0,0 0 0,0 0 0,0-1 0,0 1 0,0 0 0,0 0 0,0-1 0,0 1 0,0 0 0,0 0 0,0-1 0,0 1 0,0 0 0,0-1 0,0 1 0,0-1 0,0 1 0,0-6 0,0-7 0,0-3 0,0-6 0,0-1 0,0 3 0,0-7 0,0 7 0,0-3 0,0 0 0,0 3 0,0-7 0,0 7 0,0 0 0,0 1 0,0 3 0,0 0 0,0 1 0,0 3 0,0-3 0,0 2 0,0-2 0,0 2 0,0 1 0,0 0 0,0-3 0,0 2 0,0-2 0,0 3 0,0 0 0,0 0 0,0 0 0,0 0 0,0 0 0,0 0 0,0 0 0,0 0 0,0 0 0,0 1 0,0-1 0,0 0 0,0 0 0,0 0 0,0 0 0,0 0 0,0 1 0,0-1 0,0 0 0,0 0 0,0 1 0,0-1 0,0 6 0,0 3 0,0 3 0,0 3 0,0-3 0,0 0 0,0 3 0,0-2 0,0 2 0,0-3 0,0 3 0,0-2 0,0 2 0,0-3 0,0 0 0,0 0 0,0 0 0,0-1 0,0 1 0,0 0 0,0 0 0,0 0 0,0 0 0,0 0 0,0 0 0,0 0 0,0 0 0,0 0 0,0-3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3T11:03:41.036"/>
    </inkml:context>
    <inkml:brush xml:id="br0">
      <inkml:brushProperty name="width" value="0.05" units="cm"/>
      <inkml:brushProperty name="height" value="0.05" units="cm"/>
    </inkml:brush>
  </inkml:definitions>
  <inkml:trace contextRef="#ctx0" brushRef="#br0">100 1 24575,'-6'0'0,"-3"0"0,3 2 0,-3 2 0,3 2 0,0-1 0,0-1 0,0 1 0,-1-2 0,1 1 0,3 1 0,-2-4 0,1 1 0,1 1 0,-2-2 0,1 4 0,1-2 0,1 2 0,-1-2 0,2-3 0,4-3 0,-2-2 0,6 2 0,-6-2 0,2 1 0,-1 1 0,-1-2 0,4 2 0,-2-1 0,3-1 0,0 2 0,0 0 0,0 0 0,-1 3 0,-2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3T11:03:46.988"/>
    </inkml:context>
    <inkml:brush xml:id="br0">
      <inkml:brushProperty name="width" value="0.05" units="cm"/>
      <inkml:brushProperty name="height" value="0.05" units="cm"/>
    </inkml:brush>
  </inkml:definitions>
  <inkml:trace contextRef="#ctx0" brushRef="#br0">0 1 24575,'6'0'0,"-1"0"0,1 0 0,0 0 0,0 0 0,0 0 0,0 0 0,0 0 0,0 0 0,0 0 0,0 0 0,-1 0 0,1 0 0,-1 0 0,1 0 0,-1 0 0,1 0 0,0 0 0,-1 0 0,1 0 0,-1 0 0,1 0 0,-1 0 0,0 0 0,1 0 0,-1 0 0,1 0 0,-1 0 0,1 0 0,-1 0 0,1 0 0,-3 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3T06:37:44.968"/>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3T06:38:50.372"/>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AB8B17-8299-4A54-9411-7CF40F06618C}" type="datetimeFigureOut">
              <a:rPr lang="zh-CN" altLang="en-US" smtClean="0"/>
              <a:t>2023/5/17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91FD3-23D0-4DD6-BCCB-3762659740EC}" type="slidenum">
              <a:rPr lang="zh-CN" altLang="en-US" smtClean="0"/>
              <a:t>‹#›</a:t>
            </a:fld>
            <a:endParaRPr lang="zh-CN" altLang="en-US"/>
          </a:p>
        </p:txBody>
      </p:sp>
    </p:spTree>
    <p:extLst>
      <p:ext uri="{BB962C8B-B14F-4D97-AF65-F5344CB8AC3E}">
        <p14:creationId xmlns:p14="http://schemas.microsoft.com/office/powerpoint/2010/main" val="3385296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200" dirty="0"/>
              <a:t>Introduction of Undergraduate Education at Zhejiang University-University of Illinois at Urbana Champaign Institute</a:t>
            </a:r>
            <a:endParaRPr lang="en-US" sz="2200" dirty="0"/>
          </a:p>
        </p:txBody>
      </p:sp>
    </p:spTree>
    <p:extLst>
      <p:ext uri="{BB962C8B-B14F-4D97-AF65-F5344CB8AC3E}">
        <p14:creationId xmlns:p14="http://schemas.microsoft.com/office/powerpoint/2010/main" val="178848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a:t>
            </a:r>
            <a:r>
              <a:rPr lang="en-US" baseline="0" dirty="0"/>
              <a:t>some unobservable aspect of the world that we are trying to predict (query variable)</a:t>
            </a:r>
          </a:p>
          <a:p>
            <a:r>
              <a:rPr lang="en-US" baseline="0" dirty="0"/>
              <a:t>B: observable evidence</a:t>
            </a:r>
            <a:endParaRPr lang="en-US" dirty="0"/>
          </a:p>
        </p:txBody>
      </p:sp>
      <p:sp>
        <p:nvSpPr>
          <p:cNvPr id="4" name="Slide Number Placeholder 3"/>
          <p:cNvSpPr>
            <a:spLocks noGrp="1"/>
          </p:cNvSpPr>
          <p:nvPr>
            <p:ph type="sldNum" sz="quarter" idx="10"/>
          </p:nvPr>
        </p:nvSpPr>
        <p:spPr/>
        <p:txBody>
          <a:bodyPr/>
          <a:lstStyle/>
          <a:p>
            <a:fld id="{8C6DDC4A-28AC-4BB0-A17C-4732441B2B82}" type="slidenum">
              <a:rPr lang="en-US" smtClean="0"/>
              <a:pPr/>
              <a:t>15</a:t>
            </a:fld>
            <a:endParaRPr lang="en-US"/>
          </a:p>
        </p:txBody>
      </p:sp>
    </p:spTree>
    <p:extLst>
      <p:ext uri="{BB962C8B-B14F-4D97-AF65-F5344CB8AC3E}">
        <p14:creationId xmlns:p14="http://schemas.microsoft.com/office/powerpoint/2010/main" val="1639590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A2EA70-8A4C-40BF-A25E-4BD4BBF0DDA4}" type="slidenum">
              <a:rPr lang="en-US" smtClean="0"/>
              <a:pPr/>
              <a:t>20</a:t>
            </a:fld>
            <a:endParaRPr lang="en-US"/>
          </a:p>
        </p:txBody>
      </p:sp>
    </p:spTree>
    <p:extLst>
      <p:ext uri="{BB962C8B-B14F-4D97-AF65-F5344CB8AC3E}">
        <p14:creationId xmlns:p14="http://schemas.microsoft.com/office/powerpoint/2010/main" val="442602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66B9-F493-4948-8DCE-2530F297A0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801472-7D71-0D4C-BEC2-679A91CCE2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C8FC55-9F26-0E40-9899-5C94DAF72248}"/>
              </a:ext>
            </a:extLst>
          </p:cNvPr>
          <p:cNvSpPr>
            <a:spLocks noGrp="1"/>
          </p:cNvSpPr>
          <p:nvPr>
            <p:ph type="dt" sz="half" idx="10"/>
          </p:nvPr>
        </p:nvSpPr>
        <p:spPr/>
        <p:txBody>
          <a:bodyPr/>
          <a:lstStyle/>
          <a:p>
            <a:fld id="{B6A9556B-B4C4-094F-AA2B-F0865C97528B}" type="datetimeFigureOut">
              <a:rPr lang="en-US" smtClean="0"/>
              <a:t>5/17/23</a:t>
            </a:fld>
            <a:endParaRPr lang="en-US"/>
          </a:p>
        </p:txBody>
      </p:sp>
      <p:sp>
        <p:nvSpPr>
          <p:cNvPr id="5" name="Footer Placeholder 4">
            <a:extLst>
              <a:ext uri="{FF2B5EF4-FFF2-40B4-BE49-F238E27FC236}">
                <a16:creationId xmlns:a16="http://schemas.microsoft.com/office/drawing/2014/main" id="{D4F1F09D-0E18-C04F-80B2-2FBD82F690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D3188-6B05-8042-A9CC-49DC05EE91DE}"/>
              </a:ext>
            </a:extLst>
          </p:cNvPr>
          <p:cNvSpPr>
            <a:spLocks noGrp="1"/>
          </p:cNvSpPr>
          <p:nvPr>
            <p:ph type="sldNum" sz="quarter" idx="12"/>
          </p:nvPr>
        </p:nvSpPr>
        <p:spPr/>
        <p:txBody>
          <a:bodyPr/>
          <a:lstStyle/>
          <a:p>
            <a:fld id="{EB32CD13-C5BF-984B-8FD5-2DDF42DEE4F1}" type="slidenum">
              <a:rPr lang="en-US" smtClean="0"/>
              <a:t>‹#›</a:t>
            </a:fld>
            <a:endParaRPr lang="en-US"/>
          </a:p>
        </p:txBody>
      </p:sp>
    </p:spTree>
    <p:extLst>
      <p:ext uri="{BB962C8B-B14F-4D97-AF65-F5344CB8AC3E}">
        <p14:creationId xmlns:p14="http://schemas.microsoft.com/office/powerpoint/2010/main" val="3004903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0697-09D0-EA4C-92E0-75C61008DE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EBE6CB-A7F4-D141-9807-FB833A357A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E9D9D-8D0A-F04C-A071-1616EB319186}"/>
              </a:ext>
            </a:extLst>
          </p:cNvPr>
          <p:cNvSpPr>
            <a:spLocks noGrp="1"/>
          </p:cNvSpPr>
          <p:nvPr>
            <p:ph type="dt" sz="half" idx="10"/>
          </p:nvPr>
        </p:nvSpPr>
        <p:spPr/>
        <p:txBody>
          <a:bodyPr/>
          <a:lstStyle/>
          <a:p>
            <a:fld id="{B6A9556B-B4C4-094F-AA2B-F0865C97528B}" type="datetimeFigureOut">
              <a:rPr lang="en-US" smtClean="0"/>
              <a:t>5/17/23</a:t>
            </a:fld>
            <a:endParaRPr lang="en-US"/>
          </a:p>
        </p:txBody>
      </p:sp>
      <p:sp>
        <p:nvSpPr>
          <p:cNvPr id="5" name="Footer Placeholder 4">
            <a:extLst>
              <a:ext uri="{FF2B5EF4-FFF2-40B4-BE49-F238E27FC236}">
                <a16:creationId xmlns:a16="http://schemas.microsoft.com/office/drawing/2014/main" id="{72EB2B79-4D72-8E41-9BFA-EE4E46370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F6A75-588D-DB4C-9682-551969F2DE40}"/>
              </a:ext>
            </a:extLst>
          </p:cNvPr>
          <p:cNvSpPr>
            <a:spLocks noGrp="1"/>
          </p:cNvSpPr>
          <p:nvPr>
            <p:ph type="sldNum" sz="quarter" idx="12"/>
          </p:nvPr>
        </p:nvSpPr>
        <p:spPr/>
        <p:txBody>
          <a:bodyPr/>
          <a:lstStyle/>
          <a:p>
            <a:fld id="{EB32CD13-C5BF-984B-8FD5-2DDF42DEE4F1}" type="slidenum">
              <a:rPr lang="en-US" smtClean="0"/>
              <a:t>‹#›</a:t>
            </a:fld>
            <a:endParaRPr lang="en-US"/>
          </a:p>
        </p:txBody>
      </p:sp>
    </p:spTree>
    <p:extLst>
      <p:ext uri="{BB962C8B-B14F-4D97-AF65-F5344CB8AC3E}">
        <p14:creationId xmlns:p14="http://schemas.microsoft.com/office/powerpoint/2010/main" val="136285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854EB3-9155-AE4B-9889-12E04B3F00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C349D-E8F0-4D49-AD0B-FBCAECFE08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B1451-9025-FE45-A72B-F147BC5D8446}"/>
              </a:ext>
            </a:extLst>
          </p:cNvPr>
          <p:cNvSpPr>
            <a:spLocks noGrp="1"/>
          </p:cNvSpPr>
          <p:nvPr>
            <p:ph type="dt" sz="half" idx="10"/>
          </p:nvPr>
        </p:nvSpPr>
        <p:spPr/>
        <p:txBody>
          <a:bodyPr/>
          <a:lstStyle/>
          <a:p>
            <a:fld id="{B6A9556B-B4C4-094F-AA2B-F0865C97528B}" type="datetimeFigureOut">
              <a:rPr lang="en-US" smtClean="0"/>
              <a:t>5/17/23</a:t>
            </a:fld>
            <a:endParaRPr lang="en-US"/>
          </a:p>
        </p:txBody>
      </p:sp>
      <p:sp>
        <p:nvSpPr>
          <p:cNvPr id="5" name="Footer Placeholder 4">
            <a:extLst>
              <a:ext uri="{FF2B5EF4-FFF2-40B4-BE49-F238E27FC236}">
                <a16:creationId xmlns:a16="http://schemas.microsoft.com/office/drawing/2014/main" id="{6C06CDFE-ABF1-AA4D-85AF-E3218FB4F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28CA5-4899-F541-9907-6EA1898A95B8}"/>
              </a:ext>
            </a:extLst>
          </p:cNvPr>
          <p:cNvSpPr>
            <a:spLocks noGrp="1"/>
          </p:cNvSpPr>
          <p:nvPr>
            <p:ph type="sldNum" sz="quarter" idx="12"/>
          </p:nvPr>
        </p:nvSpPr>
        <p:spPr/>
        <p:txBody>
          <a:bodyPr/>
          <a:lstStyle/>
          <a:p>
            <a:fld id="{EB32CD13-C5BF-984B-8FD5-2DDF42DEE4F1}" type="slidenum">
              <a:rPr lang="en-US" smtClean="0"/>
              <a:t>‹#›</a:t>
            </a:fld>
            <a:endParaRPr lang="en-US"/>
          </a:p>
        </p:txBody>
      </p:sp>
    </p:spTree>
    <p:extLst>
      <p:ext uri="{BB962C8B-B14F-4D97-AF65-F5344CB8AC3E}">
        <p14:creationId xmlns:p14="http://schemas.microsoft.com/office/powerpoint/2010/main" val="3993773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lide">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257032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EC6C-1673-414B-96E2-AE9AE8B6AC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DC9695-98E3-3742-BBB9-A07D0EB714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DB4029-F9D0-BD47-8C80-40E9BA0125A6}"/>
              </a:ext>
            </a:extLst>
          </p:cNvPr>
          <p:cNvSpPr>
            <a:spLocks noGrp="1"/>
          </p:cNvSpPr>
          <p:nvPr>
            <p:ph type="dt" sz="half" idx="10"/>
          </p:nvPr>
        </p:nvSpPr>
        <p:spPr/>
        <p:txBody>
          <a:bodyPr/>
          <a:lstStyle/>
          <a:p>
            <a:fld id="{B6A9556B-B4C4-094F-AA2B-F0865C97528B}" type="datetimeFigureOut">
              <a:rPr lang="en-US" smtClean="0"/>
              <a:t>5/17/23</a:t>
            </a:fld>
            <a:endParaRPr lang="en-US"/>
          </a:p>
        </p:txBody>
      </p:sp>
      <p:sp>
        <p:nvSpPr>
          <p:cNvPr id="5" name="Footer Placeholder 4">
            <a:extLst>
              <a:ext uri="{FF2B5EF4-FFF2-40B4-BE49-F238E27FC236}">
                <a16:creationId xmlns:a16="http://schemas.microsoft.com/office/drawing/2014/main" id="{BA51C45B-B1E0-1542-8B07-CE4C4D889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5458D7-5796-8A44-B6DC-177E0B3D8470}"/>
              </a:ext>
            </a:extLst>
          </p:cNvPr>
          <p:cNvSpPr>
            <a:spLocks noGrp="1"/>
          </p:cNvSpPr>
          <p:nvPr>
            <p:ph type="sldNum" sz="quarter" idx="12"/>
          </p:nvPr>
        </p:nvSpPr>
        <p:spPr/>
        <p:txBody>
          <a:bodyPr/>
          <a:lstStyle/>
          <a:p>
            <a:fld id="{EB32CD13-C5BF-984B-8FD5-2DDF42DEE4F1}" type="slidenum">
              <a:rPr lang="en-US" smtClean="0"/>
              <a:t>‹#›</a:t>
            </a:fld>
            <a:endParaRPr lang="en-US"/>
          </a:p>
        </p:txBody>
      </p:sp>
    </p:spTree>
    <p:extLst>
      <p:ext uri="{BB962C8B-B14F-4D97-AF65-F5344CB8AC3E}">
        <p14:creationId xmlns:p14="http://schemas.microsoft.com/office/powerpoint/2010/main" val="3444821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4BF47-CB61-2943-BC6D-36FEC7BDB7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97E425-C35E-FB42-857D-82E2BEBF77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451F11-645F-C243-8949-82D0E677A4A0}"/>
              </a:ext>
            </a:extLst>
          </p:cNvPr>
          <p:cNvSpPr>
            <a:spLocks noGrp="1"/>
          </p:cNvSpPr>
          <p:nvPr>
            <p:ph type="dt" sz="half" idx="10"/>
          </p:nvPr>
        </p:nvSpPr>
        <p:spPr/>
        <p:txBody>
          <a:bodyPr/>
          <a:lstStyle/>
          <a:p>
            <a:fld id="{B6A9556B-B4C4-094F-AA2B-F0865C97528B}" type="datetimeFigureOut">
              <a:rPr lang="en-US" smtClean="0"/>
              <a:t>5/17/23</a:t>
            </a:fld>
            <a:endParaRPr lang="en-US"/>
          </a:p>
        </p:txBody>
      </p:sp>
      <p:sp>
        <p:nvSpPr>
          <p:cNvPr id="5" name="Footer Placeholder 4">
            <a:extLst>
              <a:ext uri="{FF2B5EF4-FFF2-40B4-BE49-F238E27FC236}">
                <a16:creationId xmlns:a16="http://schemas.microsoft.com/office/drawing/2014/main" id="{844DC136-33E8-CE46-9089-1481A1B6C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C52C7-9B8C-4647-B3CB-510833642AD0}"/>
              </a:ext>
            </a:extLst>
          </p:cNvPr>
          <p:cNvSpPr>
            <a:spLocks noGrp="1"/>
          </p:cNvSpPr>
          <p:nvPr>
            <p:ph type="sldNum" sz="quarter" idx="12"/>
          </p:nvPr>
        </p:nvSpPr>
        <p:spPr/>
        <p:txBody>
          <a:bodyPr/>
          <a:lstStyle/>
          <a:p>
            <a:fld id="{EB32CD13-C5BF-984B-8FD5-2DDF42DEE4F1}" type="slidenum">
              <a:rPr lang="en-US" smtClean="0"/>
              <a:t>‹#›</a:t>
            </a:fld>
            <a:endParaRPr lang="en-US"/>
          </a:p>
        </p:txBody>
      </p:sp>
    </p:spTree>
    <p:extLst>
      <p:ext uri="{BB962C8B-B14F-4D97-AF65-F5344CB8AC3E}">
        <p14:creationId xmlns:p14="http://schemas.microsoft.com/office/powerpoint/2010/main" val="3280096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F606C-BABC-E240-93A3-A53C19C2D1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ECF5A4-A688-D24A-B85C-E3FE66A5F0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9BBA20-171F-3247-B075-0C0B5D95CD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FE88D5-F4B7-FD4A-86BD-45858C1477B5}"/>
              </a:ext>
            </a:extLst>
          </p:cNvPr>
          <p:cNvSpPr>
            <a:spLocks noGrp="1"/>
          </p:cNvSpPr>
          <p:nvPr>
            <p:ph type="dt" sz="half" idx="10"/>
          </p:nvPr>
        </p:nvSpPr>
        <p:spPr/>
        <p:txBody>
          <a:bodyPr/>
          <a:lstStyle/>
          <a:p>
            <a:fld id="{B6A9556B-B4C4-094F-AA2B-F0865C97528B}" type="datetimeFigureOut">
              <a:rPr lang="en-US" smtClean="0"/>
              <a:t>5/17/23</a:t>
            </a:fld>
            <a:endParaRPr lang="en-US"/>
          </a:p>
        </p:txBody>
      </p:sp>
      <p:sp>
        <p:nvSpPr>
          <p:cNvPr id="6" name="Footer Placeholder 5">
            <a:extLst>
              <a:ext uri="{FF2B5EF4-FFF2-40B4-BE49-F238E27FC236}">
                <a16:creationId xmlns:a16="http://schemas.microsoft.com/office/drawing/2014/main" id="{2097183F-C82C-AE4F-BA24-8DCDFC106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A80A99-D9E8-EE43-B48E-F47DC1404263}"/>
              </a:ext>
            </a:extLst>
          </p:cNvPr>
          <p:cNvSpPr>
            <a:spLocks noGrp="1"/>
          </p:cNvSpPr>
          <p:nvPr>
            <p:ph type="sldNum" sz="quarter" idx="12"/>
          </p:nvPr>
        </p:nvSpPr>
        <p:spPr/>
        <p:txBody>
          <a:bodyPr/>
          <a:lstStyle/>
          <a:p>
            <a:fld id="{EB32CD13-C5BF-984B-8FD5-2DDF42DEE4F1}" type="slidenum">
              <a:rPr lang="en-US" smtClean="0"/>
              <a:t>‹#›</a:t>
            </a:fld>
            <a:endParaRPr lang="en-US"/>
          </a:p>
        </p:txBody>
      </p:sp>
    </p:spTree>
    <p:extLst>
      <p:ext uri="{BB962C8B-B14F-4D97-AF65-F5344CB8AC3E}">
        <p14:creationId xmlns:p14="http://schemas.microsoft.com/office/powerpoint/2010/main" val="418233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E132-9334-8C4B-A1E7-E931299583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491BF1-2E33-BF49-8C1F-40CC9E7E36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D23744-9D47-5340-886D-ECD4BE07AC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D3A42-B124-A641-977E-6344FCFA2E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046E01-39BA-8043-870E-66D442A753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6A3DEA-3810-A747-84A8-97B04B938DF7}"/>
              </a:ext>
            </a:extLst>
          </p:cNvPr>
          <p:cNvSpPr>
            <a:spLocks noGrp="1"/>
          </p:cNvSpPr>
          <p:nvPr>
            <p:ph type="dt" sz="half" idx="10"/>
          </p:nvPr>
        </p:nvSpPr>
        <p:spPr/>
        <p:txBody>
          <a:bodyPr/>
          <a:lstStyle/>
          <a:p>
            <a:fld id="{B6A9556B-B4C4-094F-AA2B-F0865C97528B}" type="datetimeFigureOut">
              <a:rPr lang="en-US" smtClean="0"/>
              <a:t>5/17/23</a:t>
            </a:fld>
            <a:endParaRPr lang="en-US"/>
          </a:p>
        </p:txBody>
      </p:sp>
      <p:sp>
        <p:nvSpPr>
          <p:cNvPr id="8" name="Footer Placeholder 7">
            <a:extLst>
              <a:ext uri="{FF2B5EF4-FFF2-40B4-BE49-F238E27FC236}">
                <a16:creationId xmlns:a16="http://schemas.microsoft.com/office/drawing/2014/main" id="{70FF81A2-B062-2A4E-8B85-C49042F39C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624DE1-F1F5-0F48-8B70-2B496147E324}"/>
              </a:ext>
            </a:extLst>
          </p:cNvPr>
          <p:cNvSpPr>
            <a:spLocks noGrp="1"/>
          </p:cNvSpPr>
          <p:nvPr>
            <p:ph type="sldNum" sz="quarter" idx="12"/>
          </p:nvPr>
        </p:nvSpPr>
        <p:spPr/>
        <p:txBody>
          <a:bodyPr/>
          <a:lstStyle/>
          <a:p>
            <a:fld id="{EB32CD13-C5BF-984B-8FD5-2DDF42DEE4F1}" type="slidenum">
              <a:rPr lang="en-US" smtClean="0"/>
              <a:t>‹#›</a:t>
            </a:fld>
            <a:endParaRPr lang="en-US"/>
          </a:p>
        </p:txBody>
      </p:sp>
    </p:spTree>
    <p:extLst>
      <p:ext uri="{BB962C8B-B14F-4D97-AF65-F5344CB8AC3E}">
        <p14:creationId xmlns:p14="http://schemas.microsoft.com/office/powerpoint/2010/main" val="431630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E9529-6FCC-5E42-9AFA-044270E3AC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6DDFAF-876E-D54E-BF28-0B8EE693045A}"/>
              </a:ext>
            </a:extLst>
          </p:cNvPr>
          <p:cNvSpPr>
            <a:spLocks noGrp="1"/>
          </p:cNvSpPr>
          <p:nvPr>
            <p:ph type="dt" sz="half" idx="10"/>
          </p:nvPr>
        </p:nvSpPr>
        <p:spPr/>
        <p:txBody>
          <a:bodyPr/>
          <a:lstStyle/>
          <a:p>
            <a:fld id="{B6A9556B-B4C4-094F-AA2B-F0865C97528B}" type="datetimeFigureOut">
              <a:rPr lang="en-US" smtClean="0"/>
              <a:t>5/17/23</a:t>
            </a:fld>
            <a:endParaRPr lang="en-US"/>
          </a:p>
        </p:txBody>
      </p:sp>
      <p:sp>
        <p:nvSpPr>
          <p:cNvPr id="4" name="Footer Placeholder 3">
            <a:extLst>
              <a:ext uri="{FF2B5EF4-FFF2-40B4-BE49-F238E27FC236}">
                <a16:creationId xmlns:a16="http://schemas.microsoft.com/office/drawing/2014/main" id="{6F5DA928-7CA1-2F4D-84B8-57648BFE63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6A0D61-8D17-6F40-97F0-4531C0511355}"/>
              </a:ext>
            </a:extLst>
          </p:cNvPr>
          <p:cNvSpPr>
            <a:spLocks noGrp="1"/>
          </p:cNvSpPr>
          <p:nvPr>
            <p:ph type="sldNum" sz="quarter" idx="12"/>
          </p:nvPr>
        </p:nvSpPr>
        <p:spPr/>
        <p:txBody>
          <a:bodyPr/>
          <a:lstStyle/>
          <a:p>
            <a:fld id="{EB32CD13-C5BF-984B-8FD5-2DDF42DEE4F1}" type="slidenum">
              <a:rPr lang="en-US" smtClean="0"/>
              <a:t>‹#›</a:t>
            </a:fld>
            <a:endParaRPr lang="en-US"/>
          </a:p>
        </p:txBody>
      </p:sp>
    </p:spTree>
    <p:extLst>
      <p:ext uri="{BB962C8B-B14F-4D97-AF65-F5344CB8AC3E}">
        <p14:creationId xmlns:p14="http://schemas.microsoft.com/office/powerpoint/2010/main" val="3307459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5F4757-2965-684B-B14F-8AADD6B57FF2}"/>
              </a:ext>
            </a:extLst>
          </p:cNvPr>
          <p:cNvSpPr>
            <a:spLocks noGrp="1"/>
          </p:cNvSpPr>
          <p:nvPr>
            <p:ph type="dt" sz="half" idx="10"/>
          </p:nvPr>
        </p:nvSpPr>
        <p:spPr/>
        <p:txBody>
          <a:bodyPr/>
          <a:lstStyle/>
          <a:p>
            <a:fld id="{B6A9556B-B4C4-094F-AA2B-F0865C97528B}" type="datetimeFigureOut">
              <a:rPr lang="en-US" smtClean="0"/>
              <a:t>5/17/23</a:t>
            </a:fld>
            <a:endParaRPr lang="en-US"/>
          </a:p>
        </p:txBody>
      </p:sp>
      <p:sp>
        <p:nvSpPr>
          <p:cNvPr id="3" name="Footer Placeholder 2">
            <a:extLst>
              <a:ext uri="{FF2B5EF4-FFF2-40B4-BE49-F238E27FC236}">
                <a16:creationId xmlns:a16="http://schemas.microsoft.com/office/drawing/2014/main" id="{2605E0CE-89E3-DC43-A84D-0C911B260C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4F68DE-7D58-8F4C-9E2D-34C2AAF3A6BB}"/>
              </a:ext>
            </a:extLst>
          </p:cNvPr>
          <p:cNvSpPr>
            <a:spLocks noGrp="1"/>
          </p:cNvSpPr>
          <p:nvPr>
            <p:ph type="sldNum" sz="quarter" idx="12"/>
          </p:nvPr>
        </p:nvSpPr>
        <p:spPr/>
        <p:txBody>
          <a:bodyPr/>
          <a:lstStyle/>
          <a:p>
            <a:fld id="{EB32CD13-C5BF-984B-8FD5-2DDF42DEE4F1}" type="slidenum">
              <a:rPr lang="en-US" smtClean="0"/>
              <a:t>‹#›</a:t>
            </a:fld>
            <a:endParaRPr lang="en-US"/>
          </a:p>
        </p:txBody>
      </p:sp>
    </p:spTree>
    <p:extLst>
      <p:ext uri="{BB962C8B-B14F-4D97-AF65-F5344CB8AC3E}">
        <p14:creationId xmlns:p14="http://schemas.microsoft.com/office/powerpoint/2010/main" val="3261993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F1AB6-69BD-FC47-AAF0-791A72578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04E524-FFF7-214F-85BF-F24C324ACF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434A19-62D3-844D-8FD2-842104F7FD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A2B57-BEC0-694F-9FD4-F6EEBA440149}"/>
              </a:ext>
            </a:extLst>
          </p:cNvPr>
          <p:cNvSpPr>
            <a:spLocks noGrp="1"/>
          </p:cNvSpPr>
          <p:nvPr>
            <p:ph type="dt" sz="half" idx="10"/>
          </p:nvPr>
        </p:nvSpPr>
        <p:spPr/>
        <p:txBody>
          <a:bodyPr/>
          <a:lstStyle/>
          <a:p>
            <a:fld id="{B6A9556B-B4C4-094F-AA2B-F0865C97528B}" type="datetimeFigureOut">
              <a:rPr lang="en-US" smtClean="0"/>
              <a:t>5/17/23</a:t>
            </a:fld>
            <a:endParaRPr lang="en-US"/>
          </a:p>
        </p:txBody>
      </p:sp>
      <p:sp>
        <p:nvSpPr>
          <p:cNvPr id="6" name="Footer Placeholder 5">
            <a:extLst>
              <a:ext uri="{FF2B5EF4-FFF2-40B4-BE49-F238E27FC236}">
                <a16:creationId xmlns:a16="http://schemas.microsoft.com/office/drawing/2014/main" id="{3EC00E06-7039-E244-8EAD-FDADF31AC1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1BAC0B-C57D-D44B-BAD6-19C46DE0DD27}"/>
              </a:ext>
            </a:extLst>
          </p:cNvPr>
          <p:cNvSpPr>
            <a:spLocks noGrp="1"/>
          </p:cNvSpPr>
          <p:nvPr>
            <p:ph type="sldNum" sz="quarter" idx="12"/>
          </p:nvPr>
        </p:nvSpPr>
        <p:spPr/>
        <p:txBody>
          <a:bodyPr/>
          <a:lstStyle/>
          <a:p>
            <a:fld id="{EB32CD13-C5BF-984B-8FD5-2DDF42DEE4F1}" type="slidenum">
              <a:rPr lang="en-US" smtClean="0"/>
              <a:t>‹#›</a:t>
            </a:fld>
            <a:endParaRPr lang="en-US"/>
          </a:p>
        </p:txBody>
      </p:sp>
    </p:spTree>
    <p:extLst>
      <p:ext uri="{BB962C8B-B14F-4D97-AF65-F5344CB8AC3E}">
        <p14:creationId xmlns:p14="http://schemas.microsoft.com/office/powerpoint/2010/main" val="1080935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8822F-C542-4745-AEE2-B80F72472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CA9885-F8AB-FA40-A70A-4C59415BD9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2783B8-CA14-054F-B403-1AA285528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C3CBFF-A495-6B48-8069-49A43099C11A}"/>
              </a:ext>
            </a:extLst>
          </p:cNvPr>
          <p:cNvSpPr>
            <a:spLocks noGrp="1"/>
          </p:cNvSpPr>
          <p:nvPr>
            <p:ph type="dt" sz="half" idx="10"/>
          </p:nvPr>
        </p:nvSpPr>
        <p:spPr/>
        <p:txBody>
          <a:bodyPr/>
          <a:lstStyle/>
          <a:p>
            <a:fld id="{B6A9556B-B4C4-094F-AA2B-F0865C97528B}" type="datetimeFigureOut">
              <a:rPr lang="en-US" smtClean="0"/>
              <a:t>5/17/23</a:t>
            </a:fld>
            <a:endParaRPr lang="en-US"/>
          </a:p>
        </p:txBody>
      </p:sp>
      <p:sp>
        <p:nvSpPr>
          <p:cNvPr id="6" name="Footer Placeholder 5">
            <a:extLst>
              <a:ext uri="{FF2B5EF4-FFF2-40B4-BE49-F238E27FC236}">
                <a16:creationId xmlns:a16="http://schemas.microsoft.com/office/drawing/2014/main" id="{88C3BDF1-449B-6947-BD56-2619DA385D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64ED08-E9FB-ED47-A1FB-57A8BC46AB66}"/>
              </a:ext>
            </a:extLst>
          </p:cNvPr>
          <p:cNvSpPr>
            <a:spLocks noGrp="1"/>
          </p:cNvSpPr>
          <p:nvPr>
            <p:ph type="sldNum" sz="quarter" idx="12"/>
          </p:nvPr>
        </p:nvSpPr>
        <p:spPr/>
        <p:txBody>
          <a:bodyPr/>
          <a:lstStyle/>
          <a:p>
            <a:fld id="{EB32CD13-C5BF-984B-8FD5-2DDF42DEE4F1}" type="slidenum">
              <a:rPr lang="en-US" smtClean="0"/>
              <a:t>‹#›</a:t>
            </a:fld>
            <a:endParaRPr lang="en-US"/>
          </a:p>
        </p:txBody>
      </p:sp>
    </p:spTree>
    <p:extLst>
      <p:ext uri="{BB962C8B-B14F-4D97-AF65-F5344CB8AC3E}">
        <p14:creationId xmlns:p14="http://schemas.microsoft.com/office/powerpoint/2010/main" val="3269716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2A8B29-6A36-8041-B680-77751B218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D90674-9FC8-4E4E-BF6D-9E77813A0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7A1D7-7EDD-3D4D-9F5C-8E348ADAFD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9556B-B4C4-094F-AA2B-F0865C97528B}" type="datetimeFigureOut">
              <a:rPr lang="en-US" smtClean="0"/>
              <a:t>5/17/23</a:t>
            </a:fld>
            <a:endParaRPr lang="en-US"/>
          </a:p>
        </p:txBody>
      </p:sp>
      <p:sp>
        <p:nvSpPr>
          <p:cNvPr id="5" name="Footer Placeholder 4">
            <a:extLst>
              <a:ext uri="{FF2B5EF4-FFF2-40B4-BE49-F238E27FC236}">
                <a16:creationId xmlns:a16="http://schemas.microsoft.com/office/drawing/2014/main" id="{F17F7F40-518D-1247-8B9A-7EF6422208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29B19A-BF7F-F140-91D3-1E7B4AC432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32CD13-C5BF-984B-8FD5-2DDF42DEE4F1}" type="slidenum">
              <a:rPr lang="en-US" smtClean="0"/>
              <a:t>‹#›</a:t>
            </a:fld>
            <a:endParaRPr lang="en-US"/>
          </a:p>
        </p:txBody>
      </p:sp>
    </p:spTree>
    <p:extLst>
      <p:ext uri="{BB962C8B-B14F-4D97-AF65-F5344CB8AC3E}">
        <p14:creationId xmlns:p14="http://schemas.microsoft.com/office/powerpoint/2010/main" val="79648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mailto:hongweiwang@intl.zju.edu.c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jhasegaw@illinois.edu" TargetMode="Externa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14.w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5" Type="http://schemas.openxmlformats.org/officeDocument/2006/relationships/image" Target="../media/image13.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4.wmf"/><Relationship Id="rId7" Type="http://schemas.openxmlformats.org/officeDocument/2006/relationships/image" Target="../media/image13.wmf"/><Relationship Id="rId2" Type="http://schemas.openxmlformats.org/officeDocument/2006/relationships/oleObject" Target="../embeddings/oleObject3.bin"/><Relationship Id="rId1" Type="http://schemas.openxmlformats.org/officeDocument/2006/relationships/slideLayout" Target="../slideLayouts/slideLayout7.xml"/><Relationship Id="rId6" Type="http://schemas.openxmlformats.org/officeDocument/2006/relationships/oleObject" Target="../embeddings/oleObject5.bin"/><Relationship Id="rId5" Type="http://schemas.openxmlformats.org/officeDocument/2006/relationships/image" Target="../media/image12.wmf"/><Relationship Id="rId10" Type="http://schemas.openxmlformats.org/officeDocument/2006/relationships/image" Target="../media/image15.wmf"/><Relationship Id="rId4" Type="http://schemas.openxmlformats.org/officeDocument/2006/relationships/oleObject" Target="../embeddings/oleObject4.bin"/><Relationship Id="rId9"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www.youtube.com/watch?v=BcvLAw-JRs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customXml" Target="../ink/ink2.xml"/><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7" Type="http://schemas.openxmlformats.org/officeDocument/2006/relationships/customXml" Target="../ink/ink5.xml"/><Relationship Id="rId12"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22.png"/><Relationship Id="rId4" Type="http://schemas.openxmlformats.org/officeDocument/2006/relationships/image" Target="../media/image70.png"/><Relationship Id="rId9" Type="http://schemas.openxmlformats.org/officeDocument/2006/relationships/customXml" Target="../ink/ink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customXml" Target="../ink/ink9.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2" Type="http://schemas.openxmlformats.org/officeDocument/2006/relationships/customXml" Target="../ink/ink1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customXml" Target="../ink/ink11.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gif"/><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39.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image" Target="../media/image36.pn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image" Target="../media/image39.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09DF37EC-97E7-4CA1-A260-D78D8FDE5961}"/>
              </a:ext>
            </a:extLst>
          </p:cNvPr>
          <p:cNvSpPr/>
          <p:nvPr/>
        </p:nvSpPr>
        <p:spPr>
          <a:xfrm>
            <a:off x="1" y="2"/>
            <a:ext cx="12197627" cy="6909305"/>
          </a:xfrm>
          <a:prstGeom prst="rect">
            <a:avLst/>
          </a:prstGeom>
          <a:solidFill>
            <a:srgbClr val="00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zh-CN" altLang="en-US" sz="2400" noProof="1">
              <a:solidFill>
                <a:prstClr val="white"/>
              </a:solidFill>
              <a:latin typeface="Calibri"/>
              <a:ea typeface="宋体" panose="02010600030101010101" pitchFamily="2" charset="-122"/>
            </a:endParaRPr>
          </a:p>
        </p:txBody>
      </p:sp>
      <p:pic>
        <p:nvPicPr>
          <p:cNvPr id="13" name="图片 12">
            <a:extLst>
              <a:ext uri="{FF2B5EF4-FFF2-40B4-BE49-F238E27FC236}">
                <a16:creationId xmlns:a16="http://schemas.microsoft.com/office/drawing/2014/main" id="{3A3B3B90-8AC4-40C9-A761-83FCD4C0A98B}"/>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Blur/>
                    </a14:imgEffect>
                    <a14:imgEffect>
                      <a14:brightnessContrast contrast="20000"/>
                    </a14:imgEffect>
                  </a14:imgLayer>
                </a14:imgProps>
              </a:ext>
              <a:ext uri="{28A0092B-C50C-407E-A947-70E740481C1C}">
                <a14:useLocalDpi xmlns:a14="http://schemas.microsoft.com/office/drawing/2010/main"/>
              </a:ext>
            </a:extLst>
          </a:blip>
          <a:srcRect/>
          <a:stretch/>
        </p:blipFill>
        <p:spPr>
          <a:xfrm>
            <a:off x="-1" y="1276466"/>
            <a:ext cx="12192001" cy="4203449"/>
          </a:xfrm>
          <a:prstGeom prst="rect">
            <a:avLst/>
          </a:prstGeom>
        </p:spPr>
      </p:pic>
      <p:sp>
        <p:nvSpPr>
          <p:cNvPr id="5" name="文本框 4"/>
          <p:cNvSpPr txBox="1"/>
          <p:nvPr/>
        </p:nvSpPr>
        <p:spPr>
          <a:xfrm>
            <a:off x="3119669" y="277362"/>
            <a:ext cx="8640720" cy="748988"/>
          </a:xfrm>
          <a:prstGeom prst="rect">
            <a:avLst/>
          </a:prstGeom>
          <a:noFill/>
        </p:spPr>
        <p:txBody>
          <a:bodyPr wrap="square" rtlCol="0">
            <a:spAutoFit/>
          </a:bodyPr>
          <a:lstStyle/>
          <a:p>
            <a:pPr algn="r" defTabSz="1219140"/>
            <a:r>
              <a:rPr lang="zh-CN" altLang="en-US" sz="2667" b="1" dirty="0">
                <a:solidFill>
                  <a:prstClr val="white"/>
                </a:solidFill>
                <a:latin typeface="微软雅黑" panose="020B0503020204020204" pitchFamily="34" charset="-122"/>
                <a:ea typeface="微软雅黑" panose="020B0503020204020204" pitchFamily="34" charset="-122"/>
                <a:sym typeface="+mn-ea"/>
              </a:rPr>
              <a:t>浙江大学伊利诺伊大学厄巴纳香槟校区联合学院</a:t>
            </a:r>
          </a:p>
          <a:p>
            <a:pPr algn="r" defTabSz="1219140"/>
            <a:r>
              <a:rPr lang="en-US" altLang="zh-CN" sz="1600" b="1" dirty="0">
                <a:solidFill>
                  <a:prstClr val="white"/>
                </a:solidFill>
                <a:latin typeface="微软雅黑" panose="020B0503020204020204" pitchFamily="34" charset="-122"/>
                <a:ea typeface="微软雅黑" panose="020B0503020204020204" pitchFamily="34" charset="-122"/>
                <a:sym typeface="+mn-ea"/>
              </a:rPr>
              <a:t>Zhejiang University-University of Illinois at Urbana Champaign Institute</a:t>
            </a:r>
          </a:p>
        </p:txBody>
      </p:sp>
      <p:pic>
        <p:nvPicPr>
          <p:cNvPr id="17" name="图片 16">
            <a:extLst>
              <a:ext uri="{FF2B5EF4-FFF2-40B4-BE49-F238E27FC236}">
                <a16:creationId xmlns:a16="http://schemas.microsoft.com/office/drawing/2014/main" id="{536EDC5D-43CE-4109-A6CE-F6C497C2245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660" y="-219405"/>
            <a:ext cx="2088680" cy="1799432"/>
          </a:xfrm>
          <a:prstGeom prst="rect">
            <a:avLst/>
          </a:prstGeom>
        </p:spPr>
      </p:pic>
      <p:sp>
        <p:nvSpPr>
          <p:cNvPr id="10" name="文本框 9">
            <a:extLst>
              <a:ext uri="{FF2B5EF4-FFF2-40B4-BE49-F238E27FC236}">
                <a16:creationId xmlns:a16="http://schemas.microsoft.com/office/drawing/2014/main" id="{3CF916B4-A857-494D-A36F-DB9AB79ACAF6}"/>
              </a:ext>
            </a:extLst>
          </p:cNvPr>
          <p:cNvSpPr txBox="1"/>
          <p:nvPr/>
        </p:nvSpPr>
        <p:spPr>
          <a:xfrm>
            <a:off x="-98478" y="1933162"/>
            <a:ext cx="12270651"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defTabSz="1219140">
              <a:defRPr/>
            </a:pPr>
            <a:r>
              <a:rPr lang="en-US" altLang="zh-CN" sz="4800" b="1" dirty="0">
                <a:solidFill>
                  <a:srgbClr val="FFC000"/>
                </a:solidFill>
                <a:latin typeface="微软雅黑" panose="020B0503020204020204" pitchFamily="34" charset="-122"/>
                <a:ea typeface="微软雅黑" panose="020B0503020204020204" pitchFamily="34" charset="-122"/>
                <a:cs typeface="微软雅黑" panose="020B0503020204020204" charset="-122"/>
              </a:rPr>
              <a:t>ECE 448: Artificial Intelligence</a:t>
            </a:r>
          </a:p>
          <a:p>
            <a:pPr algn="ctr" defTabSz="1219140"/>
            <a:r>
              <a:rPr lang="en-US" altLang="zh-CN" sz="3200" b="1">
                <a:solidFill>
                  <a:prstClr val="white"/>
                </a:solidFill>
                <a:latin typeface="微软雅黑" panose="020B0503020204020204" pitchFamily="34" charset="-122"/>
                <a:ea typeface="微软雅黑" panose="020B0503020204020204" pitchFamily="34" charset="-122"/>
              </a:rPr>
              <a:t>Lecture 26 </a:t>
            </a:r>
            <a:r>
              <a:rPr lang="en-US" altLang="zh-CN" sz="3200" b="1" dirty="0">
                <a:solidFill>
                  <a:prstClr val="white"/>
                </a:solidFill>
                <a:latin typeface="微软雅黑" panose="020B0503020204020204" pitchFamily="34" charset="-122"/>
                <a:ea typeface="微软雅黑" panose="020B0503020204020204" pitchFamily="34" charset="-122"/>
              </a:rPr>
              <a:t>Final Review</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AC8CB2E1-574F-71C5-34AA-AF3D6F7C84C2}"/>
              </a:ext>
            </a:extLst>
          </p:cNvPr>
          <p:cNvSpPr txBox="1"/>
          <p:nvPr/>
        </p:nvSpPr>
        <p:spPr>
          <a:xfrm>
            <a:off x="2063020" y="4078152"/>
            <a:ext cx="8388515" cy="830997"/>
          </a:xfrm>
          <a:prstGeom prst="rect">
            <a:avLst/>
          </a:prstGeom>
          <a:noFill/>
        </p:spPr>
        <p:txBody>
          <a:bodyPr wrap="none" rtlCol="0">
            <a:spAutoFit/>
          </a:bodyPr>
          <a:lstStyle/>
          <a:p>
            <a:r>
              <a:rPr lang="en-GB" altLang="zh-CN" sz="2400" b="1" spc="-55" dirty="0">
                <a:solidFill>
                  <a:srgbClr val="FFFFFF"/>
                </a:solidFill>
                <a:latin typeface="微软雅黑" panose="020B0503020204020204" charset="-122"/>
                <a:cs typeface="微软雅黑" panose="020B0503020204020204" charset="-122"/>
              </a:rPr>
              <a:t>Prof.</a:t>
            </a:r>
            <a:r>
              <a:rPr lang="en-GB" altLang="zh-CN" sz="2400" b="1" spc="-15" dirty="0">
                <a:solidFill>
                  <a:srgbClr val="FFFFFF"/>
                </a:solidFill>
                <a:latin typeface="微软雅黑" panose="020B0503020204020204" charset="-122"/>
                <a:cs typeface="微软雅黑" panose="020B0503020204020204" charset="-122"/>
              </a:rPr>
              <a:t> </a:t>
            </a:r>
            <a:r>
              <a:rPr lang="en-GB" altLang="zh-CN" sz="2400" b="1" spc="-5" dirty="0">
                <a:solidFill>
                  <a:srgbClr val="FFFFFF"/>
                </a:solidFill>
                <a:latin typeface="微软雅黑" panose="020B0503020204020204" charset="-122"/>
                <a:cs typeface="微软雅黑" panose="020B0503020204020204" charset="-122"/>
              </a:rPr>
              <a:t>Mark Hasegawa-Johnson </a:t>
            </a:r>
            <a:r>
              <a:rPr lang="en-GB" altLang="zh-CN" sz="2400" b="1" spc="-5" dirty="0">
                <a:solidFill>
                  <a:srgbClr val="003399"/>
                </a:solidFill>
                <a:latin typeface="微软雅黑" panose="020B0503020204020204" charset="-122"/>
                <a:cs typeface="微软雅黑" panose="020B0503020204020204" charset="-122"/>
                <a:hlinkClick r:id="rId6">
                  <a:extLst>
                    <a:ext uri="{A12FA001-AC4F-418D-AE19-62706E023703}">
                      <ahyp:hlinkClr xmlns:ahyp="http://schemas.microsoft.com/office/drawing/2018/hyperlinkcolor" val="tx"/>
                    </a:ext>
                  </a:extLst>
                </a:hlinkClick>
              </a:rPr>
              <a:t>jhasegaw@illinois.edu</a:t>
            </a:r>
            <a:endParaRPr lang="en-GB" altLang="zh-CN" sz="2400" b="1" spc="-5" dirty="0">
              <a:solidFill>
                <a:srgbClr val="003399"/>
              </a:solidFill>
              <a:latin typeface="微软雅黑" panose="020B0503020204020204" charset="-122"/>
              <a:cs typeface="微软雅黑" panose="020B0503020204020204" charset="-122"/>
            </a:endParaRPr>
          </a:p>
          <a:p>
            <a:endParaRPr kumimoji="1" lang="zh-CN" altLang="en-US" sz="2400" dirty="0"/>
          </a:p>
        </p:txBody>
      </p:sp>
      <p:sp>
        <p:nvSpPr>
          <p:cNvPr id="9" name="文本框 8">
            <a:extLst>
              <a:ext uri="{FF2B5EF4-FFF2-40B4-BE49-F238E27FC236}">
                <a16:creationId xmlns:a16="http://schemas.microsoft.com/office/drawing/2014/main" id="{E6699092-B092-EA7C-28AD-8C76E31AF864}"/>
              </a:ext>
            </a:extLst>
          </p:cNvPr>
          <p:cNvSpPr txBox="1"/>
          <p:nvPr/>
        </p:nvSpPr>
        <p:spPr>
          <a:xfrm>
            <a:off x="2332003" y="3537149"/>
            <a:ext cx="8064067" cy="830997"/>
          </a:xfrm>
          <a:prstGeom prst="rect">
            <a:avLst/>
          </a:prstGeom>
          <a:noFill/>
        </p:spPr>
        <p:txBody>
          <a:bodyPr wrap="none" rtlCol="0">
            <a:spAutoFit/>
          </a:bodyPr>
          <a:lstStyle/>
          <a:p>
            <a:r>
              <a:rPr lang="en-GB" altLang="zh-CN" sz="2400" b="1" spc="-55" dirty="0">
                <a:solidFill>
                  <a:srgbClr val="FFFFFF"/>
                </a:solidFill>
                <a:latin typeface="微软雅黑" panose="020B0503020204020204" charset="-122"/>
                <a:cs typeface="微软雅黑" panose="020B0503020204020204" charset="-122"/>
              </a:rPr>
              <a:t>Prof.</a:t>
            </a:r>
            <a:r>
              <a:rPr lang="en-GB" altLang="zh-CN" sz="2400" b="1" spc="-15" dirty="0">
                <a:solidFill>
                  <a:srgbClr val="FFFFFF"/>
                </a:solidFill>
                <a:latin typeface="微软雅黑" panose="020B0503020204020204" charset="-122"/>
                <a:cs typeface="微软雅黑" panose="020B0503020204020204" charset="-122"/>
              </a:rPr>
              <a:t> </a:t>
            </a:r>
            <a:r>
              <a:rPr lang="en-GB" altLang="zh-CN" sz="2400" b="1" spc="-5" dirty="0">
                <a:solidFill>
                  <a:srgbClr val="FFFFFF"/>
                </a:solidFill>
                <a:latin typeface="微软雅黑" panose="020B0503020204020204" charset="-122"/>
                <a:cs typeface="微软雅黑" panose="020B0503020204020204" charset="-122"/>
              </a:rPr>
              <a:t>Hongwei</a:t>
            </a:r>
            <a:r>
              <a:rPr lang="en-GB" altLang="zh-CN" sz="2400" b="1" dirty="0">
                <a:solidFill>
                  <a:srgbClr val="FFFFFF"/>
                </a:solidFill>
                <a:latin typeface="微软雅黑" panose="020B0503020204020204" charset="-122"/>
                <a:cs typeface="微软雅黑" panose="020B0503020204020204" charset="-122"/>
              </a:rPr>
              <a:t> </a:t>
            </a:r>
            <a:r>
              <a:rPr lang="en-GB" altLang="zh-CN" sz="2400" b="1" spc="-25" dirty="0">
                <a:solidFill>
                  <a:srgbClr val="FFFFFF"/>
                </a:solidFill>
                <a:latin typeface="微软雅黑" panose="020B0503020204020204" charset="-122"/>
                <a:cs typeface="微软雅黑" panose="020B0503020204020204" charset="-122"/>
              </a:rPr>
              <a:t>Wang</a:t>
            </a:r>
            <a:r>
              <a:rPr lang="en-US" altLang="zh-CN" sz="2400" b="1" spc="-25" dirty="0">
                <a:solidFill>
                  <a:srgbClr val="FFFFFF"/>
                </a:solidFill>
                <a:latin typeface="微软雅黑" panose="020B0503020204020204" charset="-122"/>
                <a:cs typeface="微软雅黑" panose="020B0503020204020204" charset="-122"/>
              </a:rPr>
              <a:t> </a:t>
            </a:r>
            <a:r>
              <a:rPr lang="en-GB" altLang="zh-CN" sz="2400" b="1" spc="-5" dirty="0">
                <a:solidFill>
                  <a:srgbClr val="003399"/>
                </a:solidFill>
                <a:latin typeface="微软雅黑" panose="020B0503020204020204" charset="-122"/>
                <a:cs typeface="微软雅黑" panose="020B0503020204020204" charset="-122"/>
                <a:hlinkClick r:id="rId7">
                  <a:extLst>
                    <a:ext uri="{A12FA001-AC4F-418D-AE19-62706E023703}">
                      <ahyp:hlinkClr xmlns:ahyp="http://schemas.microsoft.com/office/drawing/2018/hyperlinkcolor" val="tx"/>
                    </a:ext>
                  </a:extLst>
                </a:hlinkClick>
              </a:rPr>
              <a:t>hongweiwang@intl.zju.edu.cn</a:t>
            </a:r>
            <a:endParaRPr lang="en-GB" altLang="zh-CN" sz="2400" b="1" spc="-5" dirty="0">
              <a:solidFill>
                <a:srgbClr val="003399"/>
              </a:solidFill>
              <a:latin typeface="微软雅黑" panose="020B0503020204020204" charset="-122"/>
              <a:cs typeface="微软雅黑" panose="020B0503020204020204" charset="-122"/>
            </a:endParaRPr>
          </a:p>
          <a:p>
            <a:endParaRPr kumimoji="1" lang="zh-CN" altLang="en-US" sz="2400" dirty="0"/>
          </a:p>
        </p:txBody>
      </p:sp>
      <p:sp>
        <p:nvSpPr>
          <p:cNvPr id="11" name="文本框 10">
            <a:extLst>
              <a:ext uri="{FF2B5EF4-FFF2-40B4-BE49-F238E27FC236}">
                <a16:creationId xmlns:a16="http://schemas.microsoft.com/office/drawing/2014/main" id="{68B89D0D-9E82-A29F-DC36-801CC264EE08}"/>
              </a:ext>
            </a:extLst>
          </p:cNvPr>
          <p:cNvSpPr txBox="1"/>
          <p:nvPr/>
        </p:nvSpPr>
        <p:spPr>
          <a:xfrm>
            <a:off x="9736052" y="5999101"/>
            <a:ext cx="1977517" cy="430887"/>
          </a:xfrm>
          <a:prstGeom prst="rect">
            <a:avLst/>
          </a:prstGeom>
          <a:noFill/>
        </p:spPr>
        <p:txBody>
          <a:bodyPr wrap="square" rtlCol="0">
            <a:spAutoFit/>
          </a:bodyPr>
          <a:lstStyle/>
          <a:p>
            <a:pPr algn="ctr"/>
            <a:r>
              <a:rPr lang="en-US" altLang="zh-CN" sz="2200" b="1" dirty="0">
                <a:solidFill>
                  <a:schemeClr val="bg1"/>
                </a:solidFill>
                <a:latin typeface="微软雅黑" panose="020B0503020204020204" pitchFamily="34" charset="-122"/>
                <a:ea typeface="微软雅黑" panose="020B0503020204020204" pitchFamily="34" charset="-122"/>
              </a:rPr>
              <a:t>Spring 2023</a:t>
            </a:r>
            <a:endParaRPr lang="en-US" sz="2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727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5DCA40-7B32-47C5-85D1-FE7C25D52126}"/>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Perceptron</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FDC85BB-9F5D-6141-810C-494ED35047D6}"/>
                  </a:ext>
                </a:extLst>
              </p:cNvPr>
              <p:cNvSpPr/>
              <p:nvPr/>
            </p:nvSpPr>
            <p:spPr>
              <a:xfrm>
                <a:off x="1370540" y="1361352"/>
                <a:ext cx="9311314" cy="4503669"/>
              </a:xfrm>
              <a:prstGeom prst="rect">
                <a:avLst/>
              </a:prstGeom>
            </p:spPr>
            <p:txBody>
              <a:bodyPr wrap="square">
                <a:spAutoFit/>
              </a:bodyPr>
              <a:lstStyle/>
              <a:p>
                <a:pPr marL="342900" indent="-342900">
                  <a:buFont typeface="Arial" panose="020B0604020202020204" pitchFamily="34" charset="0"/>
                  <a:buChar char="•"/>
                </a:pPr>
                <a:r>
                  <a:rPr lang="en" altLang="zh-CN" sz="2400" dirty="0"/>
                  <a:t>Need to be differentiable</a:t>
                </a:r>
              </a:p>
              <a:p>
                <a:pPr marL="342900" indent="-342900">
                  <a:buFont typeface="Arial" panose="020B0604020202020204" pitchFamily="34" charset="0"/>
                  <a:buChar char="•"/>
                </a:pPr>
                <a:r>
                  <a:rPr lang="en-US" altLang="zh-CN" sz="2400" dirty="0"/>
                  <a:t>Basic idea: replace the non-differentiable decision function</a:t>
                </a:r>
              </a:p>
              <a:p>
                <a:pPr algn="ctr"/>
                <a14:m>
                  <m:oMathPara xmlns:m="http://schemas.openxmlformats.org/officeDocument/2006/math">
                    <m:oMathParaPr>
                      <m:jc m:val="centerGroup"/>
                    </m:oMathParaPr>
                    <m:oMath xmlns:m="http://schemas.openxmlformats.org/officeDocument/2006/math">
                      <m:r>
                        <a:rPr lang="en-US" altLang="zh-CN" sz="2400" i="1" dirty="0">
                          <a:solidFill>
                            <a:srgbClr val="0000FF"/>
                          </a:solidFill>
                          <a:latin typeface="Cambria Math" panose="02040503050406030204" pitchFamily="18" charset="0"/>
                        </a:rPr>
                        <m:t>𝑦</m:t>
                      </m:r>
                      <m:r>
                        <a:rPr lang="en-US" altLang="zh-CN" sz="2400" i="1" dirty="0">
                          <a:solidFill>
                            <a:srgbClr val="0000FF"/>
                          </a:solidFill>
                          <a:latin typeface="Cambria Math" panose="02040503050406030204" pitchFamily="18" charset="0"/>
                        </a:rPr>
                        <m:t>’ = </m:t>
                      </m:r>
                      <m:r>
                        <m:rPr>
                          <m:sty m:val="p"/>
                        </m:rPr>
                        <a:rPr lang="en-US" altLang="zh-CN" sz="2400" dirty="0" err="1">
                          <a:solidFill>
                            <a:srgbClr val="0000FF"/>
                          </a:solidFill>
                          <a:latin typeface="Cambria Math" panose="02040503050406030204" pitchFamily="18" charset="0"/>
                        </a:rPr>
                        <m:t>s</m:t>
                      </m:r>
                      <m:r>
                        <m:rPr>
                          <m:sty m:val="p"/>
                        </m:rPr>
                        <a:rPr lang="en-US" altLang="zh-CN" sz="2400" dirty="0">
                          <a:solidFill>
                            <a:srgbClr val="0000FF"/>
                          </a:solidFill>
                          <a:latin typeface="Cambria Math" panose="02040503050406030204" pitchFamily="18" charset="0"/>
                        </a:rPr>
                        <m:t>i</m:t>
                      </m:r>
                      <m:r>
                        <m:rPr>
                          <m:sty m:val="p"/>
                        </m:rPr>
                        <a:rPr lang="en-US" altLang="zh-CN" sz="2400" dirty="0" err="1">
                          <a:solidFill>
                            <a:srgbClr val="0000FF"/>
                          </a:solidFill>
                          <a:latin typeface="Cambria Math" panose="02040503050406030204" pitchFamily="18" charset="0"/>
                        </a:rPr>
                        <m:t>gn</m:t>
                      </m:r>
                      <m:r>
                        <a:rPr lang="en-US" altLang="zh-CN" sz="2400" i="1" dirty="0">
                          <a:solidFill>
                            <a:srgbClr val="0000FF"/>
                          </a:solidFill>
                          <a:latin typeface="Cambria Math" panose="02040503050406030204" pitchFamily="18" charset="0"/>
                        </a:rPr>
                        <m:t>(</m:t>
                      </m:r>
                      <m:sSup>
                        <m:sSupPr>
                          <m:ctrlPr>
                            <a:rPr lang="en-US" altLang="zh-CN" sz="2400" i="1" dirty="0">
                              <a:solidFill>
                                <a:srgbClr val="0000FF"/>
                              </a:solidFill>
                              <a:latin typeface="Cambria Math" panose="02040503050406030204" pitchFamily="18" charset="0"/>
                            </a:rPr>
                          </m:ctrlPr>
                        </m:sSupPr>
                        <m:e>
                          <m:acc>
                            <m:accPr>
                              <m:chr m:val="⃗"/>
                              <m:ctrlPr>
                                <a:rPr lang="en-US" altLang="zh-CN" sz="2400" i="1" dirty="0">
                                  <a:solidFill>
                                    <a:srgbClr val="0000FF"/>
                                  </a:solidFill>
                                  <a:latin typeface="Cambria Math" panose="02040503050406030204" pitchFamily="18" charset="0"/>
                                </a:rPr>
                              </m:ctrlPr>
                            </m:accPr>
                            <m:e>
                              <m:r>
                                <a:rPr lang="en-US" altLang="zh-CN" sz="2400" i="1" dirty="0">
                                  <a:solidFill>
                                    <a:srgbClr val="0000FF"/>
                                  </a:solidFill>
                                  <a:latin typeface="Cambria Math" panose="02040503050406030204" pitchFamily="18" charset="0"/>
                                </a:rPr>
                                <m:t>𝑤</m:t>
                              </m:r>
                            </m:e>
                          </m:acc>
                        </m:e>
                        <m:sup>
                          <m:r>
                            <a:rPr lang="en-US" altLang="zh-CN" sz="2400" i="1" dirty="0">
                              <a:solidFill>
                                <a:srgbClr val="0000FF"/>
                              </a:solidFill>
                              <a:latin typeface="Cambria Math" panose="02040503050406030204" pitchFamily="18" charset="0"/>
                            </a:rPr>
                            <m:t>𝑇</m:t>
                          </m:r>
                        </m:sup>
                      </m:sSup>
                      <m:acc>
                        <m:accPr>
                          <m:chr m:val="⃗"/>
                          <m:ctrlPr>
                            <a:rPr lang="en-US" altLang="zh-CN" sz="2400" i="1" dirty="0">
                              <a:solidFill>
                                <a:srgbClr val="0000FF"/>
                              </a:solidFill>
                              <a:latin typeface="Cambria Math" panose="02040503050406030204" pitchFamily="18" charset="0"/>
                            </a:rPr>
                          </m:ctrlPr>
                        </m:accPr>
                        <m:e>
                          <m:r>
                            <a:rPr lang="en-US" altLang="zh-CN" sz="2400" i="1" dirty="0">
                              <a:solidFill>
                                <a:srgbClr val="0000FF"/>
                              </a:solidFill>
                              <a:latin typeface="Cambria Math" panose="02040503050406030204" pitchFamily="18" charset="0"/>
                            </a:rPr>
                            <m:t>𝑓</m:t>
                          </m:r>
                        </m:e>
                      </m:acc>
                      <m:r>
                        <a:rPr lang="en-US" altLang="zh-CN" sz="2400" i="1" dirty="0">
                          <a:solidFill>
                            <a:srgbClr val="0000FF"/>
                          </a:solidFill>
                          <a:latin typeface="Cambria Math" panose="02040503050406030204" pitchFamily="18" charset="0"/>
                        </a:rPr>
                        <m:t>)</m:t>
                      </m:r>
                    </m:oMath>
                  </m:oMathPara>
                </a14:m>
                <a:endParaRPr lang="en-US" altLang="zh-CN" sz="2400" dirty="0"/>
              </a:p>
              <a:p>
                <a:r>
                  <a:rPr lang="en-US" altLang="zh-CN" sz="2400" dirty="0"/>
                  <a:t>     with a differentiable decision function</a:t>
                </a:r>
              </a:p>
              <a:p>
                <a:pPr algn="ctr"/>
                <a14:m>
                  <m:oMath xmlns:m="http://schemas.openxmlformats.org/officeDocument/2006/math">
                    <m:r>
                      <a:rPr lang="en-US" altLang="zh-CN" sz="2400" i="1" dirty="0">
                        <a:solidFill>
                          <a:srgbClr val="0000FF"/>
                        </a:solidFill>
                        <a:latin typeface="Cambria Math" panose="02040503050406030204" pitchFamily="18" charset="0"/>
                      </a:rPr>
                      <m:t>𝑦</m:t>
                    </m:r>
                    <m:r>
                      <a:rPr lang="en-US" altLang="zh-CN" sz="2400" i="1" dirty="0">
                        <a:solidFill>
                          <a:srgbClr val="0000FF"/>
                        </a:solidFill>
                        <a:latin typeface="Cambria Math" panose="02040503050406030204" pitchFamily="18" charset="0"/>
                      </a:rPr>
                      <m:t>’ =</m:t>
                    </m:r>
                    <m:r>
                      <m:rPr>
                        <m:sty m:val="p"/>
                      </m:rPr>
                      <a:rPr lang="en-US" altLang="zh-CN" sz="2400" dirty="0">
                        <a:solidFill>
                          <a:srgbClr val="0000FF"/>
                        </a:solidFill>
                        <a:latin typeface="Cambria Math" panose="02040503050406030204" pitchFamily="18" charset="0"/>
                      </a:rPr>
                      <m:t>tanh</m:t>
                    </m:r>
                    <m:r>
                      <a:rPr lang="en-US" altLang="zh-CN" sz="2400" i="1" dirty="0">
                        <a:solidFill>
                          <a:srgbClr val="0000FF"/>
                        </a:solidFill>
                        <a:latin typeface="Cambria Math" panose="02040503050406030204" pitchFamily="18" charset="0"/>
                      </a:rPr>
                      <m:t>(</m:t>
                    </m:r>
                    <m:sSup>
                      <m:sSupPr>
                        <m:ctrlPr>
                          <a:rPr lang="en-US" altLang="zh-CN" sz="2400" i="1" dirty="0">
                            <a:solidFill>
                              <a:srgbClr val="0000FF"/>
                            </a:solidFill>
                            <a:latin typeface="Cambria Math" panose="02040503050406030204" pitchFamily="18" charset="0"/>
                          </a:rPr>
                        </m:ctrlPr>
                      </m:sSupPr>
                      <m:e>
                        <m:acc>
                          <m:accPr>
                            <m:chr m:val="⃗"/>
                            <m:ctrlPr>
                              <a:rPr lang="en-US" altLang="zh-CN" sz="2400" i="1" dirty="0">
                                <a:solidFill>
                                  <a:srgbClr val="0000FF"/>
                                </a:solidFill>
                                <a:latin typeface="Cambria Math" panose="02040503050406030204" pitchFamily="18" charset="0"/>
                              </a:rPr>
                            </m:ctrlPr>
                          </m:accPr>
                          <m:e>
                            <m:r>
                              <a:rPr lang="en-US" altLang="zh-CN" sz="2400" i="1" dirty="0">
                                <a:solidFill>
                                  <a:srgbClr val="0000FF"/>
                                </a:solidFill>
                                <a:latin typeface="Cambria Math" panose="02040503050406030204" pitchFamily="18" charset="0"/>
                              </a:rPr>
                              <m:t>𝑤</m:t>
                            </m:r>
                          </m:e>
                        </m:acc>
                      </m:e>
                      <m:sup>
                        <m:r>
                          <a:rPr lang="en-US" altLang="zh-CN" sz="2400" i="1" dirty="0">
                            <a:solidFill>
                              <a:srgbClr val="0000FF"/>
                            </a:solidFill>
                            <a:latin typeface="Cambria Math" panose="02040503050406030204" pitchFamily="18" charset="0"/>
                          </a:rPr>
                          <m:t>𝑇</m:t>
                        </m:r>
                      </m:sup>
                    </m:sSup>
                    <m:acc>
                      <m:accPr>
                        <m:chr m:val="⃗"/>
                        <m:ctrlPr>
                          <a:rPr lang="en-US" altLang="zh-CN" sz="2400" i="1" dirty="0">
                            <a:solidFill>
                              <a:srgbClr val="0000FF"/>
                            </a:solidFill>
                            <a:latin typeface="Cambria Math" panose="02040503050406030204" pitchFamily="18" charset="0"/>
                          </a:rPr>
                        </m:ctrlPr>
                      </m:accPr>
                      <m:e>
                        <m:r>
                          <a:rPr lang="en-US" altLang="zh-CN" sz="2400" i="1" dirty="0">
                            <a:solidFill>
                              <a:srgbClr val="0000FF"/>
                            </a:solidFill>
                            <a:latin typeface="Cambria Math" panose="02040503050406030204" pitchFamily="18" charset="0"/>
                          </a:rPr>
                          <m:t>𝑓</m:t>
                        </m:r>
                      </m:e>
                    </m:acc>
                    <m:r>
                      <a:rPr lang="en-US" altLang="zh-CN" sz="2400" i="1" dirty="0">
                        <a:solidFill>
                          <a:srgbClr val="0000FF"/>
                        </a:solidFill>
                        <a:latin typeface="Cambria Math" panose="02040503050406030204" pitchFamily="18" charset="0"/>
                      </a:rPr>
                      <m:t>)</m:t>
                    </m:r>
                  </m:oMath>
                </a14:m>
                <a:r>
                  <a:rPr lang="en-US" altLang="zh-CN" sz="2400" dirty="0"/>
                  <a:t> </a:t>
                </a:r>
              </a:p>
              <a:p>
                <a:pPr marL="342900" indent="-342900">
                  <a:buFont typeface="Arial" panose="020B0604020202020204" pitchFamily="34" charset="0"/>
                  <a:buChar char="•"/>
                </a:pPr>
                <a:r>
                  <a:rPr lang="en-US" altLang="zh-CN" sz="2400" dirty="0"/>
                  <a:t>Same idea works for multi-class </a:t>
                </a:r>
                <a:r>
                  <a:rPr lang="en-US" altLang="zh-CN" sz="2400" dirty="0" err="1"/>
                  <a:t>perceptrons</a:t>
                </a:r>
                <a:r>
                  <a:rPr lang="en-US" altLang="zh-CN" sz="2400" dirty="0"/>
                  <a:t>.  We replace the non-differentiable decision rule </a:t>
                </a:r>
                <a14:m>
                  <m:oMath xmlns:m="http://schemas.openxmlformats.org/officeDocument/2006/math">
                    <m:r>
                      <a:rPr lang="en-US" altLang="zh-CN" sz="2400" i="1" dirty="0" smtClean="0">
                        <a:solidFill>
                          <a:srgbClr val="0000FF"/>
                        </a:solidFill>
                        <a:latin typeface="Cambria Math" panose="02040503050406030204" pitchFamily="18" charset="0"/>
                      </a:rPr>
                      <m:t>𝑐</m:t>
                    </m:r>
                    <m:r>
                      <a:rPr lang="en-US" altLang="zh-CN" sz="2400" i="1" dirty="0" smtClean="0">
                        <a:solidFill>
                          <a:srgbClr val="0000FF"/>
                        </a:solidFill>
                        <a:latin typeface="Cambria Math" panose="02040503050406030204" pitchFamily="18" charset="0"/>
                      </a:rPr>
                      <m:t> = </m:t>
                    </m:r>
                    <m:r>
                      <a:rPr lang="en-US" altLang="zh-CN" sz="2400" i="1" dirty="0" err="1">
                        <a:solidFill>
                          <a:srgbClr val="0000FF"/>
                        </a:solidFill>
                        <a:latin typeface="Cambria Math" panose="02040503050406030204" pitchFamily="18" charset="0"/>
                      </a:rPr>
                      <m:t>𝑎𝑟𝑔𝑚𝑎𝑥</m:t>
                    </m:r>
                    <m:r>
                      <a:rPr lang="en-US" altLang="zh-CN" sz="2400" i="1" baseline="-25000" dirty="0" err="1">
                        <a:solidFill>
                          <a:srgbClr val="0000FF"/>
                        </a:solidFill>
                        <a:latin typeface="Cambria Math" panose="02040503050406030204" pitchFamily="18" charset="0"/>
                      </a:rPr>
                      <m:t>𝑐</m:t>
                    </m:r>
                    <m:r>
                      <a:rPr lang="en-US" altLang="zh-CN" sz="2400" i="1" dirty="0">
                        <a:solidFill>
                          <a:srgbClr val="0000FF"/>
                        </a:solidFill>
                        <a:latin typeface="Cambria Math" panose="02040503050406030204" pitchFamily="18" charset="0"/>
                      </a:rPr>
                      <m:t> </m:t>
                    </m:r>
                    <m:r>
                      <a:rPr lang="en-US" altLang="zh-CN" sz="2400" b="1" i="1" dirty="0" err="1">
                        <a:solidFill>
                          <a:srgbClr val="0000FF"/>
                        </a:solidFill>
                        <a:latin typeface="Cambria Math" panose="02040503050406030204" pitchFamily="18" charset="0"/>
                      </a:rPr>
                      <m:t>𝒘</m:t>
                    </m:r>
                    <m:r>
                      <a:rPr lang="en-US" altLang="zh-CN" sz="2400" i="1" baseline="-25000" dirty="0" err="1">
                        <a:solidFill>
                          <a:srgbClr val="0000FF"/>
                        </a:solidFill>
                        <a:latin typeface="Cambria Math" panose="02040503050406030204" pitchFamily="18" charset="0"/>
                      </a:rPr>
                      <m:t>𝑐</m:t>
                    </m:r>
                    <m:r>
                      <a:rPr lang="en-US" altLang="zh-CN" sz="2400" b="1" i="1" dirty="0">
                        <a:solidFill>
                          <a:srgbClr val="0000FF"/>
                        </a:solidFill>
                        <a:latin typeface="Cambria Math" panose="02040503050406030204" pitchFamily="18" charset="0"/>
                        <a:sym typeface="Symbol"/>
                      </a:rPr>
                      <m:t> </m:t>
                    </m:r>
                    <m:r>
                      <a:rPr lang="en-US" altLang="zh-CN" sz="2400" b="1" i="1" dirty="0">
                        <a:solidFill>
                          <a:srgbClr val="0000FF"/>
                        </a:solidFill>
                        <a:latin typeface="Cambria Math" panose="02040503050406030204" pitchFamily="18" charset="0"/>
                        <a:sym typeface="Symbol"/>
                      </a:rPr>
                      <m:t>𝒇</m:t>
                    </m:r>
                    <m:r>
                      <a:rPr lang="en-US" altLang="zh-CN" sz="2400" i="1" dirty="0">
                        <a:latin typeface="Cambria Math" panose="02040503050406030204" pitchFamily="18" charset="0"/>
                        <a:sym typeface="Symbol"/>
                      </a:rPr>
                      <m:t> </m:t>
                    </m:r>
                  </m:oMath>
                </a14:m>
                <a:r>
                  <a:rPr lang="en-US" altLang="zh-CN" sz="2400" dirty="0">
                    <a:sym typeface="Symbol"/>
                  </a:rPr>
                  <a:t>with the differentiable decision rule </a:t>
                </a:r>
                <a14:m>
                  <m:oMath xmlns:m="http://schemas.openxmlformats.org/officeDocument/2006/math">
                    <m:r>
                      <a:rPr lang="en-US" altLang="zh-CN" sz="2400" i="1" dirty="0" smtClean="0">
                        <a:solidFill>
                          <a:srgbClr val="0000FF"/>
                        </a:solidFill>
                        <a:latin typeface="Cambria Math" panose="02040503050406030204" pitchFamily="18" charset="0"/>
                      </a:rPr>
                      <m:t>𝑐</m:t>
                    </m:r>
                    <m:r>
                      <a:rPr lang="en-US" altLang="zh-CN" sz="2400" i="1" dirty="0" smtClean="0">
                        <a:solidFill>
                          <a:srgbClr val="0000FF"/>
                        </a:solidFill>
                        <a:latin typeface="Cambria Math" panose="02040503050406030204" pitchFamily="18" charset="0"/>
                      </a:rPr>
                      <m:t> = </m:t>
                    </m:r>
                    <m:r>
                      <a:rPr lang="en-US" altLang="zh-CN" sz="2400" i="1" dirty="0" err="1">
                        <a:solidFill>
                          <a:srgbClr val="0000FF"/>
                        </a:solidFill>
                        <a:latin typeface="Cambria Math" panose="02040503050406030204" pitchFamily="18" charset="0"/>
                      </a:rPr>
                      <m:t>𝑠𝑜𝑓𝑡𝑚𝑎𝑥</m:t>
                    </m:r>
                    <m:r>
                      <a:rPr lang="en-US" altLang="zh-CN" sz="2400" i="1" baseline="-25000" dirty="0" err="1">
                        <a:solidFill>
                          <a:srgbClr val="0000FF"/>
                        </a:solidFill>
                        <a:latin typeface="Cambria Math" panose="02040503050406030204" pitchFamily="18" charset="0"/>
                      </a:rPr>
                      <m:t>𝑐</m:t>
                    </m:r>
                    <m:r>
                      <a:rPr lang="en-US" altLang="zh-CN" sz="2400" i="1" dirty="0">
                        <a:solidFill>
                          <a:srgbClr val="0000FF"/>
                        </a:solidFill>
                        <a:latin typeface="Cambria Math" panose="02040503050406030204" pitchFamily="18" charset="0"/>
                      </a:rPr>
                      <m:t> </m:t>
                    </m:r>
                    <m:r>
                      <a:rPr lang="en-US" altLang="zh-CN" sz="2400" b="1" i="1" dirty="0" err="1">
                        <a:solidFill>
                          <a:srgbClr val="0000FF"/>
                        </a:solidFill>
                        <a:latin typeface="Cambria Math" panose="02040503050406030204" pitchFamily="18" charset="0"/>
                      </a:rPr>
                      <m:t>𝒘</m:t>
                    </m:r>
                    <m:r>
                      <a:rPr lang="en-US" altLang="zh-CN" sz="2400" i="1" baseline="-25000" dirty="0" err="1">
                        <a:solidFill>
                          <a:srgbClr val="0000FF"/>
                        </a:solidFill>
                        <a:latin typeface="Cambria Math" panose="02040503050406030204" pitchFamily="18" charset="0"/>
                      </a:rPr>
                      <m:t>𝑐</m:t>
                    </m:r>
                    <m:r>
                      <a:rPr lang="en-US" altLang="zh-CN" sz="2400" b="1" i="1" dirty="0">
                        <a:solidFill>
                          <a:srgbClr val="0000FF"/>
                        </a:solidFill>
                        <a:latin typeface="Cambria Math" panose="02040503050406030204" pitchFamily="18" charset="0"/>
                        <a:sym typeface="Symbol"/>
                      </a:rPr>
                      <m:t> </m:t>
                    </m:r>
                    <m:r>
                      <a:rPr lang="en-US" altLang="zh-CN" sz="2400" b="1" i="1" dirty="0">
                        <a:solidFill>
                          <a:srgbClr val="0000FF"/>
                        </a:solidFill>
                        <a:latin typeface="Cambria Math" panose="02040503050406030204" pitchFamily="18" charset="0"/>
                        <a:sym typeface="Symbol"/>
                      </a:rPr>
                      <m:t>𝒇</m:t>
                    </m:r>
                  </m:oMath>
                </a14:m>
                <a:r>
                  <a:rPr lang="en-US" altLang="zh-CN" sz="2400" dirty="0">
                    <a:sym typeface="Symbol"/>
                  </a:rPr>
                  <a:t>, where the </a:t>
                </a:r>
                <a:r>
                  <a:rPr lang="en-US" altLang="zh-CN" sz="2400" dirty="0" err="1">
                    <a:sym typeface="Symbol"/>
                  </a:rPr>
                  <a:t>softmax</a:t>
                </a:r>
                <a:r>
                  <a:rPr lang="en-US" altLang="zh-CN" sz="2400" dirty="0">
                    <a:sym typeface="Symbol"/>
                  </a:rPr>
                  <a:t> function is defined as</a:t>
                </a: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𝑐</m:t>
                          </m:r>
                        </m:e>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𝑤</m:t>
                                      </m:r>
                                    </m:e>
                                  </m:acc>
                                </m:e>
                                <m:sub>
                                  <m:r>
                                    <a:rPr lang="en-US" altLang="zh-CN" sz="2400" i="1">
                                      <a:latin typeface="Cambria Math" panose="02040503050406030204" pitchFamily="18" charset="0"/>
                                    </a:rPr>
                                    <m:t>𝑐</m:t>
                                  </m:r>
                                </m:sub>
                              </m:sSub>
                              <m:r>
                                <a:rPr lang="en-US" altLang="zh-CN" sz="2400" i="1">
                                  <a:latin typeface="Cambria Math" panose="02040503050406030204" pitchFamily="18" charset="0"/>
                                  <a:ea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sup>
                          </m:sSup>
                        </m:num>
                        <m:den>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 </m:t>
                              </m:r>
                              <m:r>
                                <a:rPr lang="en-US" altLang="zh-CN" sz="2400" i="1">
                                  <a:latin typeface="Cambria Math" panose="02040503050406030204" pitchFamily="18" charset="0"/>
                                </a:rPr>
                                <m:t>𝑐𝑙𝑎𝑠𝑠𝑒𝑠</m:t>
                              </m:r>
                            </m:sup>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𝑤</m:t>
                                          </m:r>
                                        </m:e>
                                      </m:acc>
                                    </m:e>
                                    <m:sub>
                                      <m:r>
                                        <a:rPr lang="en-US" altLang="zh-CN" sz="2400" i="1">
                                          <a:latin typeface="Cambria Math" panose="02040503050406030204" pitchFamily="18" charset="0"/>
                                        </a:rPr>
                                        <m:t>𝑘</m:t>
                                      </m:r>
                                    </m:sub>
                                  </m:sSub>
                                  <m:r>
                                    <a:rPr lang="en-US" altLang="zh-CN" sz="2400" i="1">
                                      <a:latin typeface="Cambria Math" panose="02040503050406030204" pitchFamily="18" charset="0"/>
                                      <a:ea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sup>
                              </m:sSup>
                            </m:e>
                          </m:nary>
                        </m:den>
                      </m:f>
                    </m:oMath>
                  </m:oMathPara>
                </a14:m>
                <a:endParaRPr lang="en" altLang="zh-CN" sz="2400" dirty="0"/>
              </a:p>
            </p:txBody>
          </p:sp>
        </mc:Choice>
        <mc:Fallback xmlns="">
          <p:sp>
            <p:nvSpPr>
              <p:cNvPr id="10" name="矩形 9">
                <a:extLst>
                  <a:ext uri="{FF2B5EF4-FFF2-40B4-BE49-F238E27FC236}">
                    <a16:creationId xmlns:a16="http://schemas.microsoft.com/office/drawing/2014/main" id="{3FDC85BB-9F5D-6141-810C-494ED35047D6}"/>
                  </a:ext>
                </a:extLst>
              </p:cNvPr>
              <p:cNvSpPr>
                <a:spLocks noRot="1" noChangeAspect="1" noMove="1" noResize="1" noEditPoints="1" noAdjustHandles="1" noChangeArrowheads="1" noChangeShapeType="1" noTextEdit="1"/>
              </p:cNvSpPr>
              <p:nvPr/>
            </p:nvSpPr>
            <p:spPr>
              <a:xfrm>
                <a:off x="1370540" y="1361352"/>
                <a:ext cx="9311314" cy="4503669"/>
              </a:xfrm>
              <a:prstGeom prst="rect">
                <a:avLst/>
              </a:prstGeom>
              <a:blipFill>
                <a:blip r:embed="rId2"/>
                <a:stretch>
                  <a:fillRect l="-955" t="-1127" b="-191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953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1751" y="1534061"/>
            <a:ext cx="9889099" cy="2805063"/>
          </a:xfrm>
          <a:prstGeom prst="rect">
            <a:avLst/>
          </a:prstGeom>
        </p:spPr>
        <p:txBody>
          <a:bodyPr wrap="square">
            <a:spAutoFit/>
          </a:bodyPr>
          <a:lstStyle/>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a:t>
            </a:r>
          </a:p>
          <a:p>
            <a:pPr marL="685783" indent="-685783" defTabSz="1219170" fontAlgn="base">
              <a:lnSpc>
                <a:spcPct val="150000"/>
              </a:lnSpc>
              <a:spcBef>
                <a:spcPct val="0"/>
              </a:spcBef>
              <a:buFont typeface="+mj-lt"/>
              <a:buAutoNum type="arabicPeriod"/>
            </a:pPr>
            <a:r>
              <a:rPr lang="en-US" altLang="zh-CN" sz="2400" b="1" u="sng" dirty="0">
                <a:solidFill>
                  <a:srgbClr val="FF0000"/>
                </a:solidFill>
                <a:ea typeface="微软雅黑" panose="020B0503020204020204" pitchFamily="34" charset="-122"/>
                <a:cs typeface="Helvetica" panose="020B0604020202020204" pitchFamily="34" charset="0"/>
              </a:rPr>
              <a:t>Key Concept Part II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III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IV</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Final Agenda</a:t>
            </a:r>
          </a:p>
        </p:txBody>
      </p:sp>
      <p:sp>
        <p:nvSpPr>
          <p:cNvPr id="4" name="文本框 3">
            <a:extLst>
              <a:ext uri="{FF2B5EF4-FFF2-40B4-BE49-F238E27FC236}">
                <a16:creationId xmlns:a16="http://schemas.microsoft.com/office/drawing/2014/main" id="{17C9922D-CE0D-814E-B101-4266CCF82FD3}"/>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Outline: Final Review</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15268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9FC50E8-F740-0848-AF8B-F3664AF64859}"/>
              </a:ext>
            </a:extLst>
          </p:cNvPr>
          <p:cNvPicPr>
            <a:picLocks noChangeAspect="1"/>
          </p:cNvPicPr>
          <p:nvPr/>
        </p:nvPicPr>
        <p:blipFill>
          <a:blip r:embed="rId2"/>
          <a:stretch>
            <a:fillRect/>
          </a:stretch>
        </p:blipFill>
        <p:spPr>
          <a:xfrm>
            <a:off x="1253145" y="1425166"/>
            <a:ext cx="9831387" cy="3791536"/>
          </a:xfrm>
          <a:prstGeom prst="rect">
            <a:avLst/>
          </a:prstGeom>
        </p:spPr>
      </p:pic>
      <p:sp>
        <p:nvSpPr>
          <p:cNvPr id="16" name="直接连接符 15">
            <a:extLst>
              <a:ext uri="{FF2B5EF4-FFF2-40B4-BE49-F238E27FC236}">
                <a16:creationId xmlns:a16="http://schemas.microsoft.com/office/drawing/2014/main" id="{1B649A84-E50B-4F09-AF6D-C19687A11CC5}"/>
              </a:ext>
            </a:extLst>
          </p:cNvPr>
          <p:cNvSpPr/>
          <p:nvPr/>
        </p:nvSpPr>
        <p:spPr>
          <a:xfrm>
            <a:off x="2462205" y="2348754"/>
            <a:ext cx="4023360"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7" name="直接连接符 16">
            <a:extLst>
              <a:ext uri="{FF2B5EF4-FFF2-40B4-BE49-F238E27FC236}">
                <a16:creationId xmlns:a16="http://schemas.microsoft.com/office/drawing/2014/main" id="{5A856F5D-ADEF-4077-AB0C-77E3186F910E}"/>
              </a:ext>
            </a:extLst>
          </p:cNvPr>
          <p:cNvSpPr/>
          <p:nvPr/>
        </p:nvSpPr>
        <p:spPr>
          <a:xfrm>
            <a:off x="2482005" y="2067054"/>
            <a:ext cx="2560320"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5" name="直接连接符 14">
            <a:extLst>
              <a:ext uri="{FF2B5EF4-FFF2-40B4-BE49-F238E27FC236}">
                <a16:creationId xmlns:a16="http://schemas.microsoft.com/office/drawing/2014/main" id="{4D2C0AD6-C02E-43DF-B354-299A07F01D91}"/>
              </a:ext>
            </a:extLst>
          </p:cNvPr>
          <p:cNvSpPr/>
          <p:nvPr/>
        </p:nvSpPr>
        <p:spPr>
          <a:xfrm>
            <a:off x="2488485" y="2672034"/>
            <a:ext cx="4754880"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4" name="直接连接符 13">
            <a:extLst>
              <a:ext uri="{FF2B5EF4-FFF2-40B4-BE49-F238E27FC236}">
                <a16:creationId xmlns:a16="http://schemas.microsoft.com/office/drawing/2014/main" id="{D0827803-201A-41C0-BB9F-CB06667FB530}"/>
              </a:ext>
            </a:extLst>
          </p:cNvPr>
          <p:cNvSpPr/>
          <p:nvPr/>
        </p:nvSpPr>
        <p:spPr>
          <a:xfrm>
            <a:off x="2506845" y="2985594"/>
            <a:ext cx="4023360"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3" name="直接连接符 12">
            <a:extLst>
              <a:ext uri="{FF2B5EF4-FFF2-40B4-BE49-F238E27FC236}">
                <a16:creationId xmlns:a16="http://schemas.microsoft.com/office/drawing/2014/main" id="{10C60899-3FBC-4674-97CC-14A52AC96138}"/>
              </a:ext>
            </a:extLst>
          </p:cNvPr>
          <p:cNvSpPr/>
          <p:nvPr/>
        </p:nvSpPr>
        <p:spPr>
          <a:xfrm>
            <a:off x="2466165" y="5066754"/>
            <a:ext cx="2377440"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9" name="文本框 8">
            <a:extLst>
              <a:ext uri="{FF2B5EF4-FFF2-40B4-BE49-F238E27FC236}">
                <a16:creationId xmlns:a16="http://schemas.microsoft.com/office/drawing/2014/main" id="{B1078884-12C4-AA47-BEE0-CF93E6BF096A}"/>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Key</a:t>
            </a:r>
            <a:r>
              <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Concepts Part II</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585275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5DCA40-7B32-47C5-85D1-FE7C25D52126}"/>
              </a:ext>
            </a:extLst>
          </p:cNvPr>
          <p:cNvSpPr txBox="1"/>
          <p:nvPr/>
        </p:nvSpPr>
        <p:spPr>
          <a:xfrm>
            <a:off x="44706" y="-22199"/>
            <a:ext cx="7395444" cy="461665"/>
          </a:xfrm>
          <a:prstGeom prst="rect">
            <a:avLst/>
          </a:prstGeom>
          <a:noFill/>
        </p:spPr>
        <p:txBody>
          <a:bodyPr wrap="square" rtlCol="0">
            <a:spAutoFit/>
          </a:bodyPr>
          <a:lstStyle/>
          <a:p>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Product rule</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Rectangle 3"/>
          <p:cNvSpPr txBox="1">
            <a:spLocks noChangeArrowheads="1"/>
          </p:cNvSpPr>
          <p:nvPr/>
        </p:nvSpPr>
        <p:spPr>
          <a:xfrm>
            <a:off x="1007435" y="1124745"/>
            <a:ext cx="10972800" cy="460851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67" dirty="0"/>
              <a:t>Definition of conditional probability: </a:t>
            </a:r>
          </a:p>
          <a:p>
            <a:endParaRPr lang="en-US" sz="2667" dirty="0"/>
          </a:p>
          <a:p>
            <a:r>
              <a:rPr lang="en-US" sz="2667" dirty="0"/>
              <a:t>Sometimes we have the conditional probability and want to obtain the joint:</a:t>
            </a:r>
          </a:p>
          <a:p>
            <a:endParaRPr lang="en-US" sz="2667" dirty="0"/>
          </a:p>
          <a:p>
            <a:endParaRPr lang="en-US" sz="2667" dirty="0"/>
          </a:p>
        </p:txBody>
      </p:sp>
      <p:graphicFrame>
        <p:nvGraphicFramePr>
          <p:cNvPr id="5" name="Object 5"/>
          <p:cNvGraphicFramePr>
            <a:graphicFrameLocks noChangeAspect="1"/>
          </p:cNvGraphicFramePr>
          <p:nvPr/>
        </p:nvGraphicFramePr>
        <p:xfrm>
          <a:off x="7824192" y="932723"/>
          <a:ext cx="2605080" cy="914397"/>
        </p:xfrm>
        <a:graphic>
          <a:graphicData uri="http://schemas.openxmlformats.org/presentationml/2006/ole">
            <mc:AlternateContent xmlns:mc="http://schemas.openxmlformats.org/markup-compatibility/2006">
              <mc:Choice xmlns:v="urn:schemas-microsoft-com:vml" Requires="v">
                <p:oleObj name="Equation" r:id="rId2" imgW="1193760" imgH="419040" progId="Equation.3">
                  <p:embed/>
                </p:oleObj>
              </mc:Choice>
              <mc:Fallback>
                <p:oleObj name="Equation" r:id="rId2" imgW="1193760" imgH="419040" progId="Equation.3">
                  <p:embed/>
                  <p:pic>
                    <p:nvPicPr>
                      <p:cNvPr id="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92" y="932723"/>
                        <a:ext cx="2605080" cy="91439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nvGraphicFramePr>
        <p:xfrm>
          <a:off x="3119670" y="3969543"/>
          <a:ext cx="6954045" cy="576501"/>
        </p:xfrm>
        <a:graphic>
          <a:graphicData uri="http://schemas.openxmlformats.org/presentationml/2006/ole">
            <mc:AlternateContent xmlns:mc="http://schemas.openxmlformats.org/markup-compatibility/2006">
              <mc:Choice xmlns:v="urn:schemas-microsoft-com:vml" Requires="v">
                <p:oleObj name="Equation" r:id="rId4" imgW="2450880" imgH="203040" progId="Equation.3">
                  <p:embed/>
                </p:oleObj>
              </mc:Choice>
              <mc:Fallback>
                <p:oleObj name="Equation" r:id="rId4" imgW="2450880" imgH="203040" progId="Equation.3">
                  <p:embed/>
                  <p:pic>
                    <p:nvPicPr>
                      <p:cNvPr id="6"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9670" y="3969543"/>
                        <a:ext cx="6954045" cy="57650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 name="Object 14"/>
          <p:cNvGraphicFramePr>
            <a:graphicFrameLocks noChangeAspect="1"/>
          </p:cNvGraphicFramePr>
          <p:nvPr/>
        </p:nvGraphicFramePr>
        <p:xfrm>
          <a:off x="5884235" y="3825609"/>
          <a:ext cx="1219200" cy="287867"/>
        </p:xfrm>
        <a:graphic>
          <a:graphicData uri="http://schemas.openxmlformats.org/presentationml/2006/ole">
            <mc:AlternateContent xmlns:mc="http://schemas.openxmlformats.org/markup-compatibility/2006">
              <mc:Choice xmlns:v="urn:schemas-microsoft-com:vml" Requires="v">
                <p:oleObj name="Equation" r:id="rId6" imgW="914400" imgH="215640" progId="Equation.3">
                  <p:embed/>
                </p:oleObj>
              </mc:Choice>
              <mc:Fallback>
                <p:oleObj name="Equation" r:id="rId6" imgW="914400" imgH="215640" progId="Equation.3">
                  <p:embed/>
                  <p:pic>
                    <p:nvPicPr>
                      <p:cNvPr id="7"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235" y="3825609"/>
                        <a:ext cx="1219200" cy="28786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623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5DCA40-7B32-47C5-85D1-FE7C25D52126}"/>
              </a:ext>
            </a:extLst>
          </p:cNvPr>
          <p:cNvSpPr txBox="1"/>
          <p:nvPr/>
        </p:nvSpPr>
        <p:spPr>
          <a:xfrm>
            <a:off x="44706" y="-22199"/>
            <a:ext cx="7395444" cy="461665"/>
          </a:xfrm>
          <a:prstGeom prst="rect">
            <a:avLst/>
          </a:prstGeom>
          <a:noFill/>
        </p:spPr>
        <p:txBody>
          <a:bodyPr wrap="square" rtlCol="0">
            <a:spAutoFit/>
          </a:bodyPr>
          <a:lstStyle/>
          <a:p>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Product rule</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graphicFrame>
        <p:nvGraphicFramePr>
          <p:cNvPr id="7" name="Object 14"/>
          <p:cNvGraphicFramePr>
            <a:graphicFrameLocks noChangeAspect="1"/>
          </p:cNvGraphicFramePr>
          <p:nvPr/>
        </p:nvGraphicFramePr>
        <p:xfrm>
          <a:off x="5884235" y="3825609"/>
          <a:ext cx="1219200" cy="287867"/>
        </p:xfrm>
        <a:graphic>
          <a:graphicData uri="http://schemas.openxmlformats.org/presentationml/2006/ole">
            <mc:AlternateContent xmlns:mc="http://schemas.openxmlformats.org/markup-compatibility/2006">
              <mc:Choice xmlns:v="urn:schemas-microsoft-com:vml" Requires="v">
                <p:oleObj name="Equation" r:id="rId2" imgW="914400" imgH="215640" progId="Equation.3">
                  <p:embed/>
                </p:oleObj>
              </mc:Choice>
              <mc:Fallback>
                <p:oleObj name="Equation" r:id="rId2" imgW="914400" imgH="215640" progId="Equation.3">
                  <p:embed/>
                  <p:pic>
                    <p:nvPicPr>
                      <p:cNvPr id="7"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235" y="3825609"/>
                        <a:ext cx="1219200" cy="28786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3" name="组合 2"/>
          <p:cNvGrpSpPr/>
          <p:nvPr/>
        </p:nvGrpSpPr>
        <p:grpSpPr>
          <a:xfrm>
            <a:off x="911425" y="697074"/>
            <a:ext cx="10510215" cy="5804268"/>
            <a:chOff x="1981200" y="1120453"/>
            <a:chExt cx="8229600" cy="4700911"/>
          </a:xfrm>
        </p:grpSpPr>
        <p:sp>
          <p:nvSpPr>
            <p:cNvPr id="8" name="Rectangle 3"/>
            <p:cNvSpPr txBox="1">
              <a:spLocks noChangeArrowheads="1"/>
            </p:cNvSpPr>
            <p:nvPr/>
          </p:nvSpPr>
          <p:spPr>
            <a:xfrm>
              <a:off x="1981200" y="1295401"/>
              <a:ext cx="8229600" cy="452596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67"/>
                <a:t>Definition of conditional probability: </a:t>
              </a:r>
            </a:p>
            <a:p>
              <a:endParaRPr lang="en-US" sz="2667"/>
            </a:p>
            <a:p>
              <a:r>
                <a:rPr lang="en-US" sz="2667"/>
                <a:t>Sometimes we have the conditional probability and want to obtain the joint:</a:t>
              </a:r>
            </a:p>
            <a:p>
              <a:endParaRPr lang="en-US" sz="2667"/>
            </a:p>
            <a:p>
              <a:endParaRPr lang="en-US" sz="2667"/>
            </a:p>
            <a:p>
              <a:r>
                <a:rPr lang="en-US" sz="2667"/>
                <a:t>The chain rule:</a:t>
              </a:r>
              <a:endParaRPr lang="en-US" sz="2667" dirty="0"/>
            </a:p>
          </p:txBody>
        </p:sp>
        <p:graphicFrame>
          <p:nvGraphicFramePr>
            <p:cNvPr id="9" name="Object 5"/>
            <p:cNvGraphicFramePr>
              <a:graphicFrameLocks noChangeAspect="1"/>
            </p:cNvGraphicFramePr>
            <p:nvPr/>
          </p:nvGraphicFramePr>
          <p:xfrm>
            <a:off x="7469142" y="1120453"/>
            <a:ext cx="2116535" cy="742915"/>
          </p:xfrm>
          <a:graphic>
            <a:graphicData uri="http://schemas.openxmlformats.org/presentationml/2006/ole">
              <mc:AlternateContent xmlns:mc="http://schemas.openxmlformats.org/markup-compatibility/2006">
                <mc:Choice xmlns:v="urn:schemas-microsoft-com:vml" Requires="v">
                  <p:oleObj name="Equation" r:id="rId4" imgW="1193760" imgH="419040" progId="Equation.3">
                    <p:embed/>
                  </p:oleObj>
                </mc:Choice>
                <mc:Fallback>
                  <p:oleObj name="Equation" r:id="rId4" imgW="1193760" imgH="419040" progId="Equation.3">
                    <p:embed/>
                    <p:pic>
                      <p:nvPicPr>
                        <p:cNvPr id="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142" y="1120453"/>
                          <a:ext cx="2116535" cy="74291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nvGraphicFramePr>
          <p:xfrm>
            <a:off x="3574612" y="2881017"/>
            <a:ext cx="5307889" cy="440033"/>
          </p:xfrm>
          <a:graphic>
            <a:graphicData uri="http://schemas.openxmlformats.org/presentationml/2006/ole">
              <mc:AlternateContent xmlns:mc="http://schemas.openxmlformats.org/markup-compatibility/2006">
                <mc:Choice xmlns:v="urn:schemas-microsoft-com:vml" Requires="v">
                  <p:oleObj name="Equation" r:id="rId6" imgW="2450880" imgH="203040" progId="Equation.3">
                    <p:embed/>
                  </p:oleObj>
                </mc:Choice>
                <mc:Fallback>
                  <p:oleObj name="Equation" r:id="rId6" imgW="2450880" imgH="203040" progId="Equation.3">
                    <p:embed/>
                    <p:pic>
                      <p:nvPicPr>
                        <p:cNvPr id="1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4612" y="2881017"/>
                          <a:ext cx="5307889" cy="44003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1" name="Object 14"/>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name="Equation" r:id="rId8" imgW="914400" imgH="215640" progId="Equation.3">
                    <p:embed/>
                  </p:oleObj>
                </mc:Choice>
                <mc:Fallback>
                  <p:oleObj name="Equation" r:id="rId8" imgW="914400" imgH="215640" progId="Equation.3">
                    <p:embed/>
                    <p:pic>
                      <p:nvPicPr>
                        <p:cNvPr id="11"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321050"/>
                          <a:ext cx="914400" cy="215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2" name="Object 5"/>
            <p:cNvGraphicFramePr>
              <a:graphicFrameLocks noChangeAspect="1"/>
            </p:cNvGraphicFramePr>
            <p:nvPr/>
          </p:nvGraphicFramePr>
          <p:xfrm>
            <a:off x="2945872" y="4114641"/>
            <a:ext cx="7214655" cy="1201276"/>
          </p:xfrm>
          <a:graphic>
            <a:graphicData uri="http://schemas.openxmlformats.org/presentationml/2006/ole">
              <mc:AlternateContent xmlns:mc="http://schemas.openxmlformats.org/markup-compatibility/2006">
                <mc:Choice xmlns:v="urn:schemas-microsoft-com:vml" Requires="v">
                  <p:oleObj name="Equation" r:id="rId9" imgW="3962160" imgH="660240" progId="Equation.3">
                    <p:embed/>
                  </p:oleObj>
                </mc:Choice>
                <mc:Fallback>
                  <p:oleObj name="Equation" r:id="rId9" imgW="3962160" imgH="660240" progId="Equation.3">
                    <p:embed/>
                    <p:pic>
                      <p:nvPicPr>
                        <p:cNvPr id="12"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45872" y="4114641"/>
                          <a:ext cx="7214655" cy="120127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760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32" y="159456"/>
            <a:ext cx="10515600" cy="290195"/>
          </a:xfrm>
        </p:spPr>
        <p:txBody>
          <a:bodyPr>
            <a:normAutofit fontScale="90000"/>
          </a:bodyPr>
          <a:lstStyle/>
          <a:p>
            <a:r>
              <a:rPr lang="en-US" sz="2400" dirty="0">
                <a:solidFill>
                  <a:schemeClr val="bg1"/>
                </a:solidFill>
                <a:latin typeface="微软雅黑" panose="020B0503020204020204" pitchFamily="34" charset="-122"/>
                <a:ea typeface="微软雅黑" panose="020B0503020204020204" pitchFamily="34" charset="-122"/>
              </a:rPr>
              <a:t>The More Useful Version of Bayes’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36841" y="1959145"/>
                <a:ext cx="9122229" cy="463727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e>
                          <m:r>
                            <a:rPr lang="en-US" sz="2400" b="0" i="1" smtClean="0">
                              <a:latin typeface="Cambria Math" panose="02040503050406030204" pitchFamily="18" charset="0"/>
                            </a:rPr>
                            <m:t>𝐵</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m:t>
                              </m:r>
                            </m:e>
                            <m:e>
                              <m:r>
                                <a:rPr lang="en-US" sz="2400" b="0" i="1" smtClean="0">
                                  <a:latin typeface="Cambria Math" panose="02040503050406030204" pitchFamily="18" charset="0"/>
                                </a:rPr>
                                <m:t>𝐴</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𝐵</m:t>
                          </m:r>
                          <m:r>
                            <a:rPr lang="en-US" sz="2400" b="0" i="1" smtClean="0">
                              <a:latin typeface="Cambria Math" panose="02040503050406030204" pitchFamily="18" charset="0"/>
                            </a:rPr>
                            <m:t>)</m:t>
                          </m:r>
                        </m:den>
                      </m:f>
                    </m:oMath>
                  </m:oMathPara>
                </a14:m>
                <a:endParaRPr lang="en-US" sz="2400" dirty="0"/>
              </a:p>
              <a:p>
                <a:r>
                  <a:rPr lang="en-US" sz="2400" dirty="0"/>
                  <a:t>Remember, P(B|A) is easy to measure (the probability that light hits our solar cell, if the sun still exists and it’s daytime).  Let’s assume we also know P(A)  (the probability the sun still exists).  </a:t>
                </a:r>
              </a:p>
              <a:p>
                <a:r>
                  <a:rPr lang="en-US" sz="2400" dirty="0"/>
                  <a:t>But suppose we don’t really know P(B) (what is the probability light hits our solar cell, if we don’t really know whether the sun still exists or not?)</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𝐴</m:t>
                          </m:r>
                        </m:e>
                        <m:e>
                          <m:r>
                            <a:rPr lang="en-US" sz="2400" i="1">
                              <a:latin typeface="Cambria Math" panose="02040503050406030204" pitchFamily="18" charset="0"/>
                            </a:rPr>
                            <m:t>𝐵</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𝐵</m:t>
                              </m:r>
                            </m:e>
                            <m:e>
                              <m:r>
                                <a:rPr lang="en-US" sz="2400" i="1">
                                  <a:latin typeface="Cambria Math" panose="02040503050406030204" pitchFamily="18" charset="0"/>
                                </a:rPr>
                                <m:t>𝐴</m:t>
                              </m:r>
                            </m:e>
                          </m:d>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m:t>
                          </m:r>
                          <m:r>
                            <a:rPr lang="en-US" sz="2400" i="1">
                              <a:latin typeface="Cambria Math" panose="02040503050406030204" pitchFamily="18" charset="0"/>
                            </a:rPr>
                            <m:t>)</m:t>
                          </m:r>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𝐵</m:t>
                              </m:r>
                            </m:e>
                            <m:e>
                              <m:r>
                                <a:rPr lang="en-US" sz="2400" i="1">
                                  <a:latin typeface="Cambria Math" panose="02040503050406030204" pitchFamily="18" charset="0"/>
                                </a:rPr>
                                <m:t>𝐴</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𝐴</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𝐵</m:t>
                              </m:r>
                            </m:e>
                            <m:e>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𝐴</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𝐴</m:t>
                              </m:r>
                            </m:e>
                          </m:d>
                        </m:den>
                      </m:f>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36841" y="1959145"/>
                <a:ext cx="9122229" cy="4637275"/>
              </a:xfrm>
              <a:blipFill>
                <a:blip r:embed="rId3"/>
                <a:stretch>
                  <a:fillRect l="-974" t="-273"/>
                </a:stretch>
              </a:blipFill>
            </p:spPr>
            <p:txBody>
              <a:bodyPr/>
              <a:lstStyle/>
              <a:p>
                <a:r>
                  <a:rPr lang="en-US">
                    <a:noFill/>
                  </a:rPr>
                  <a:t> </a:t>
                </a:r>
              </a:p>
            </p:txBody>
          </p:sp>
        </mc:Fallback>
      </mc:AlternateContent>
      <p:pic>
        <p:nvPicPr>
          <p:cNvPr id="36868" name="Picture 4">
            <a:hlinkClick r:id="rId4"/>
          </p:cNvPr>
          <p:cNvPicPr>
            <a:picLocks noChangeAspect="1" noChangeArrowheads="1"/>
          </p:cNvPicPr>
          <p:nvPr/>
        </p:nvPicPr>
        <p:blipFill>
          <a:blip r:embed="rId5" cstate="print"/>
          <a:srcRect/>
          <a:stretch>
            <a:fillRect/>
          </a:stretch>
        </p:blipFill>
        <p:spPr bwMode="auto">
          <a:xfrm>
            <a:off x="10691119" y="765241"/>
            <a:ext cx="1135901" cy="1219200"/>
          </a:xfrm>
          <a:prstGeom prst="rect">
            <a:avLst/>
          </a:prstGeom>
          <a:noFill/>
          <a:ln w="9525">
            <a:noFill/>
            <a:miter lim="800000"/>
            <a:headEnd/>
            <a:tailEnd/>
          </a:ln>
        </p:spPr>
      </p:pic>
      <p:sp>
        <p:nvSpPr>
          <p:cNvPr id="7" name="Rectangle 6"/>
          <p:cNvSpPr/>
          <p:nvPr/>
        </p:nvSpPr>
        <p:spPr>
          <a:xfrm>
            <a:off x="10528939" y="1979976"/>
            <a:ext cx="1361270" cy="461665"/>
          </a:xfrm>
          <a:prstGeom prst="rect">
            <a:avLst/>
          </a:prstGeom>
        </p:spPr>
        <p:txBody>
          <a:bodyPr wrap="none">
            <a:spAutoFit/>
          </a:bodyPr>
          <a:lstStyle/>
          <a:p>
            <a:pPr algn="ctr"/>
            <a:r>
              <a:rPr lang="en-US" sz="1200" dirty="0"/>
              <a:t>Rev. Thomas </a:t>
            </a:r>
            <a:r>
              <a:rPr lang="en-US" sz="1200" dirty="0" err="1"/>
              <a:t>Bayes</a:t>
            </a:r>
            <a:br>
              <a:rPr lang="en-US" sz="1200" dirty="0"/>
            </a:br>
            <a:r>
              <a:rPr lang="en-US" sz="1200" dirty="0"/>
              <a:t>(1702-1761)</a:t>
            </a:r>
          </a:p>
        </p:txBody>
      </p:sp>
      <p:sp>
        <p:nvSpPr>
          <p:cNvPr id="4" name="TextBox 3">
            <a:extLst>
              <a:ext uri="{FF2B5EF4-FFF2-40B4-BE49-F238E27FC236}">
                <a16:creationId xmlns:a16="http://schemas.microsoft.com/office/drawing/2014/main" id="{94B55895-5BFF-2742-AA04-63F10CBDF086}"/>
              </a:ext>
            </a:extLst>
          </p:cNvPr>
          <p:cNvSpPr txBox="1"/>
          <p:nvPr/>
        </p:nvSpPr>
        <p:spPr>
          <a:xfrm>
            <a:off x="235085" y="1984441"/>
            <a:ext cx="2465931" cy="646331"/>
          </a:xfrm>
          <a:prstGeom prst="rect">
            <a:avLst/>
          </a:prstGeom>
          <a:noFill/>
          <a:ln>
            <a:solidFill>
              <a:srgbClr val="FF0000"/>
            </a:solidFill>
          </a:ln>
        </p:spPr>
        <p:txBody>
          <a:bodyPr wrap="none" rtlCol="0">
            <a:spAutoFit/>
          </a:bodyPr>
          <a:lstStyle/>
          <a:p>
            <a:r>
              <a:rPr lang="en-US" dirty="0"/>
              <a:t>This version is what you </a:t>
            </a:r>
          </a:p>
          <a:p>
            <a:r>
              <a:rPr lang="en-US" dirty="0"/>
              <a:t>memorize.</a:t>
            </a:r>
          </a:p>
        </p:txBody>
      </p:sp>
      <p:sp>
        <p:nvSpPr>
          <p:cNvPr id="8" name="TextBox 7">
            <a:extLst>
              <a:ext uri="{FF2B5EF4-FFF2-40B4-BE49-F238E27FC236}">
                <a16:creationId xmlns:a16="http://schemas.microsoft.com/office/drawing/2014/main" id="{17A715C2-10E3-2F42-97B7-2F9BC71AECA5}"/>
              </a:ext>
            </a:extLst>
          </p:cNvPr>
          <p:cNvSpPr txBox="1"/>
          <p:nvPr/>
        </p:nvSpPr>
        <p:spPr>
          <a:xfrm>
            <a:off x="192932" y="5560982"/>
            <a:ext cx="2465931" cy="646331"/>
          </a:xfrm>
          <a:prstGeom prst="rect">
            <a:avLst/>
          </a:prstGeom>
          <a:noFill/>
          <a:ln>
            <a:solidFill>
              <a:srgbClr val="FF0000"/>
            </a:solidFill>
          </a:ln>
        </p:spPr>
        <p:txBody>
          <a:bodyPr wrap="none" rtlCol="0">
            <a:spAutoFit/>
          </a:bodyPr>
          <a:lstStyle/>
          <a:p>
            <a:r>
              <a:rPr lang="en-US" dirty="0"/>
              <a:t>This version is what you </a:t>
            </a:r>
          </a:p>
          <a:p>
            <a:r>
              <a:rPr lang="en-US" dirty="0"/>
              <a:t>actually use.</a:t>
            </a:r>
          </a:p>
        </p:txBody>
      </p:sp>
      <p:cxnSp>
        <p:nvCxnSpPr>
          <p:cNvPr id="6" name="Straight Arrow Connector 5">
            <a:extLst>
              <a:ext uri="{FF2B5EF4-FFF2-40B4-BE49-F238E27FC236}">
                <a16:creationId xmlns:a16="http://schemas.microsoft.com/office/drawing/2014/main" id="{B0A3A5F5-4300-4E46-B0D3-05800746A3D5}"/>
              </a:ext>
            </a:extLst>
          </p:cNvPr>
          <p:cNvCxnSpPr/>
          <p:nvPr/>
        </p:nvCxnSpPr>
        <p:spPr>
          <a:xfrm>
            <a:off x="2658863" y="2315181"/>
            <a:ext cx="22827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F91DC00-2A94-A041-BC83-3EC5E3D7F419}"/>
              </a:ext>
            </a:extLst>
          </p:cNvPr>
          <p:cNvCxnSpPr>
            <a:cxnSpLocks/>
          </p:cNvCxnSpPr>
          <p:nvPr/>
        </p:nvCxnSpPr>
        <p:spPr>
          <a:xfrm>
            <a:off x="2655623" y="5774988"/>
            <a:ext cx="113816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99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10" name="文本框 9">
            <a:extLst>
              <a:ext uri="{FF2B5EF4-FFF2-40B4-BE49-F238E27FC236}">
                <a16:creationId xmlns:a16="http://schemas.microsoft.com/office/drawing/2014/main" id="{B0CF6A7C-EB3C-054C-940F-413FE0CE4E2F}"/>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Bayesian Network: Structure and Parameters</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79FC490-84DB-A84D-B4FE-0E7480BF8BB6}"/>
                  </a:ext>
                </a:extLst>
              </p:cNvPr>
              <p:cNvSpPr/>
              <p:nvPr/>
            </p:nvSpPr>
            <p:spPr>
              <a:xfrm>
                <a:off x="1378853" y="1328101"/>
                <a:ext cx="8987660" cy="2308324"/>
              </a:xfrm>
              <a:prstGeom prst="rect">
                <a:avLst/>
              </a:prstGeom>
            </p:spPr>
            <p:txBody>
              <a:bodyPr wrap="square">
                <a:spAutoFit/>
              </a:bodyPr>
              <a:lstStyle/>
              <a:p>
                <a:pPr marL="285750" indent="-285750">
                  <a:buFont typeface="Arial" panose="020B0604020202020204" pitchFamily="34" charset="0"/>
                  <a:buChar char="•"/>
                </a:pPr>
                <a:r>
                  <a:rPr kumimoji="1" lang="en-US" altLang="zh-CN" sz="2400" dirty="0"/>
                  <a:t>Nodes:</a:t>
                </a:r>
                <a:r>
                  <a:rPr lang="en-US" altLang="zh-CN" sz="2400" b="1" dirty="0"/>
                  <a:t> </a:t>
                </a:r>
                <a:r>
                  <a:rPr lang="en-US" altLang="zh-CN" sz="2400" dirty="0"/>
                  <a:t> random variables</a:t>
                </a:r>
              </a:p>
              <a:p>
                <a:pPr marL="800100" lvl="1" indent="-342900">
                  <a:buFont typeface="Arial" panose="020B0604020202020204" pitchFamily="34" charset="0"/>
                  <a:buChar char="•"/>
                </a:pPr>
                <a14:m>
                  <m:oMath xmlns:m="http://schemas.openxmlformats.org/officeDocument/2006/math">
                    <m:r>
                      <a:rPr lang="en-US" altLang="zh-CN" sz="2400" i="1" dirty="0">
                        <a:solidFill>
                          <a:srgbClr val="0066FF"/>
                        </a:solidFill>
                        <a:latin typeface="Cambria Math" panose="02040503050406030204" pitchFamily="18" charset="0"/>
                      </a:rPr>
                      <m:t>𝑋</m:t>
                    </m:r>
                  </m:oMath>
                </a14:m>
                <a:r>
                  <a:rPr kumimoji="1" lang="en-US" altLang="zh-CN" sz="2400" dirty="0"/>
                  <a:t>: </a:t>
                </a:r>
                <a:r>
                  <a:rPr lang="en-US" altLang="zh-CN" sz="2400" dirty="0"/>
                  <a:t>document class</a:t>
                </a:r>
              </a:p>
              <a:p>
                <a:pPr marL="742950" lvl="1" indent="-285750">
                  <a:buFont typeface="Arial" panose="020B0604020202020204" pitchFamily="34" charset="0"/>
                  <a:buChar char="•"/>
                </a:pPr>
                <a14:m>
                  <m:oMath xmlns:m="http://schemas.openxmlformats.org/officeDocument/2006/math">
                    <m:r>
                      <a:rPr lang="en-US" altLang="zh-CN" sz="2400" i="1" dirty="0">
                        <a:solidFill>
                          <a:srgbClr val="0066FF"/>
                        </a:solidFill>
                        <a:latin typeface="Cambria Math" panose="02040503050406030204" pitchFamily="18" charset="0"/>
                      </a:rPr>
                      <m:t>𝑊</m:t>
                    </m:r>
                    <m:r>
                      <a:rPr lang="en-US" altLang="zh-CN" sz="2400" i="1" baseline="-25000" dirty="0">
                        <a:solidFill>
                          <a:srgbClr val="0066FF"/>
                        </a:solidFill>
                        <a:latin typeface="Cambria Math" panose="02040503050406030204" pitchFamily="18" charset="0"/>
                      </a:rPr>
                      <m:t>1</m:t>
                    </m:r>
                    <m:r>
                      <a:rPr lang="en-US" altLang="zh-CN" sz="2400" i="1" dirty="0">
                        <a:solidFill>
                          <a:srgbClr val="0066FF"/>
                        </a:solidFill>
                        <a:latin typeface="Cambria Math" panose="02040503050406030204" pitchFamily="18" charset="0"/>
                      </a:rPr>
                      <m:t>, …, </m:t>
                    </m:r>
                    <m:r>
                      <a:rPr lang="en-US" altLang="zh-CN" sz="2400" i="1" dirty="0" err="1">
                        <a:solidFill>
                          <a:srgbClr val="0066FF"/>
                        </a:solidFill>
                        <a:latin typeface="Cambria Math" panose="02040503050406030204" pitchFamily="18" charset="0"/>
                      </a:rPr>
                      <m:t>𝑊</m:t>
                    </m:r>
                    <m:r>
                      <a:rPr lang="en-US" altLang="zh-CN" sz="2400" i="1" baseline="-25000" dirty="0" err="1">
                        <a:solidFill>
                          <a:srgbClr val="0066FF"/>
                        </a:solidFill>
                        <a:latin typeface="Cambria Math" panose="02040503050406030204" pitchFamily="18" charset="0"/>
                      </a:rPr>
                      <m:t>𝑛</m:t>
                    </m:r>
                  </m:oMath>
                </a14:m>
                <a:r>
                  <a:rPr kumimoji="1" lang="en-US" altLang="zh-CN" sz="2400" dirty="0"/>
                  <a:t>: </a:t>
                </a:r>
                <a:r>
                  <a:rPr lang="en-US" altLang="zh-CN" sz="2400" dirty="0"/>
                  <a:t>words in the document</a:t>
                </a:r>
                <a:endParaRPr kumimoji="1" lang="en-US" altLang="zh-CN" sz="2400" dirty="0"/>
              </a:p>
              <a:p>
                <a:pPr marL="342900" indent="-342900">
                  <a:buFont typeface="Arial" panose="020B0604020202020204" pitchFamily="34" charset="0"/>
                  <a:buChar char="•"/>
                </a:pPr>
                <a:r>
                  <a:rPr lang="en-US" altLang="zh-CN" sz="2400" dirty="0"/>
                  <a:t>Arcs: interactions</a:t>
                </a:r>
              </a:p>
              <a:p>
                <a:pPr marL="800100" lvl="1" indent="-342900">
                  <a:buFont typeface="Arial" panose="020B0604020202020204" pitchFamily="34" charset="0"/>
                  <a:buChar char="•"/>
                </a:pPr>
                <a:r>
                  <a:rPr lang="en-US" altLang="zh-CN" sz="2400" dirty="0"/>
                  <a:t>An arrow from one variable to another indicates direct influence</a:t>
                </a:r>
              </a:p>
              <a:p>
                <a:pPr marL="800100" lvl="1" indent="-342900">
                  <a:buFont typeface="Arial" panose="020B0604020202020204" pitchFamily="34" charset="0"/>
                  <a:buChar char="•"/>
                </a:pPr>
                <a:r>
                  <a:rPr lang="en-US" altLang="zh-CN" sz="2400" dirty="0"/>
                  <a:t>Must form a directed, </a:t>
                </a:r>
                <a:r>
                  <a:rPr lang="en-US" altLang="zh-CN" sz="2400" i="1" dirty="0"/>
                  <a:t>acyclic</a:t>
                </a:r>
                <a:r>
                  <a:rPr lang="en-US" altLang="zh-CN" sz="2400" dirty="0"/>
                  <a:t> graph</a:t>
                </a:r>
              </a:p>
            </p:txBody>
          </p:sp>
        </mc:Choice>
        <mc:Fallback xmlns="">
          <p:sp>
            <p:nvSpPr>
              <p:cNvPr id="7" name="矩形 6">
                <a:extLst>
                  <a:ext uri="{FF2B5EF4-FFF2-40B4-BE49-F238E27FC236}">
                    <a16:creationId xmlns:a16="http://schemas.microsoft.com/office/drawing/2014/main" id="{779FC490-84DB-A84D-B4FE-0E7480BF8BB6}"/>
                  </a:ext>
                </a:extLst>
              </p:cNvPr>
              <p:cNvSpPr>
                <a:spLocks noRot="1" noChangeAspect="1" noMove="1" noResize="1" noEditPoints="1" noAdjustHandles="1" noChangeArrowheads="1" noChangeShapeType="1" noTextEdit="1"/>
              </p:cNvSpPr>
              <p:nvPr/>
            </p:nvSpPr>
            <p:spPr>
              <a:xfrm>
                <a:off x="1378853" y="1328101"/>
                <a:ext cx="8987660" cy="2308324"/>
              </a:xfrm>
              <a:prstGeom prst="rect">
                <a:avLst/>
              </a:prstGeom>
              <a:blipFill>
                <a:blip r:embed="rId2"/>
                <a:stretch>
                  <a:fillRect l="-846" t="-2186" r="-282" b="-4372"/>
                </a:stretch>
              </a:blipFill>
            </p:spPr>
            <p:txBody>
              <a:bodyPr/>
              <a:lstStyle/>
              <a:p>
                <a:r>
                  <a:rPr lang="zh-CN" altLang="en-US">
                    <a:noFill/>
                  </a:rPr>
                  <a:t> </a:t>
                </a:r>
              </a:p>
            </p:txBody>
          </p:sp>
        </mc:Fallback>
      </mc:AlternateContent>
      <p:sp>
        <p:nvSpPr>
          <p:cNvPr id="5" name="Oval 3">
            <a:extLst>
              <a:ext uri="{FF2B5EF4-FFF2-40B4-BE49-F238E27FC236}">
                <a16:creationId xmlns:a16="http://schemas.microsoft.com/office/drawing/2014/main" id="{1CC7270D-2D6D-B245-9F6F-219EB071DFA5}"/>
              </a:ext>
            </a:extLst>
          </p:cNvPr>
          <p:cNvSpPr/>
          <p:nvPr/>
        </p:nvSpPr>
        <p:spPr>
          <a:xfrm>
            <a:off x="3646516" y="5441950"/>
            <a:ext cx="914400" cy="9144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a:t>
            </a:r>
            <a:r>
              <a:rPr lang="en-US" sz="2400" baseline="-25000" dirty="0">
                <a:solidFill>
                  <a:schemeClr val="tx1"/>
                </a:solidFill>
              </a:rPr>
              <a:t>1</a:t>
            </a:r>
          </a:p>
        </p:txBody>
      </p:sp>
      <p:sp>
        <p:nvSpPr>
          <p:cNvPr id="6" name="Oval 4">
            <a:extLst>
              <a:ext uri="{FF2B5EF4-FFF2-40B4-BE49-F238E27FC236}">
                <a16:creationId xmlns:a16="http://schemas.microsoft.com/office/drawing/2014/main" id="{A6C4B02B-5584-2042-8C35-8038A04D2B28}"/>
              </a:ext>
            </a:extLst>
          </p:cNvPr>
          <p:cNvSpPr/>
          <p:nvPr/>
        </p:nvSpPr>
        <p:spPr>
          <a:xfrm>
            <a:off x="5018116" y="5441950"/>
            <a:ext cx="914400" cy="9144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a:t>
            </a:r>
            <a:r>
              <a:rPr lang="en-US" sz="2400" baseline="-25000" dirty="0">
                <a:solidFill>
                  <a:schemeClr val="tx1"/>
                </a:solidFill>
              </a:rPr>
              <a:t>2</a:t>
            </a:r>
          </a:p>
        </p:txBody>
      </p:sp>
      <p:sp>
        <p:nvSpPr>
          <p:cNvPr id="8" name="Oval 5">
            <a:extLst>
              <a:ext uri="{FF2B5EF4-FFF2-40B4-BE49-F238E27FC236}">
                <a16:creationId xmlns:a16="http://schemas.microsoft.com/office/drawing/2014/main" id="{301944DD-1E1C-B74A-BD83-7813941FB359}"/>
              </a:ext>
            </a:extLst>
          </p:cNvPr>
          <p:cNvSpPr/>
          <p:nvPr/>
        </p:nvSpPr>
        <p:spPr>
          <a:xfrm>
            <a:off x="7075516" y="5441950"/>
            <a:ext cx="914400" cy="9144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a:t>
            </a:r>
            <a:r>
              <a:rPr lang="en-US" sz="2400" baseline="-25000" dirty="0">
                <a:solidFill>
                  <a:schemeClr val="tx1"/>
                </a:solidFill>
              </a:rPr>
              <a:t>n</a:t>
            </a:r>
          </a:p>
        </p:txBody>
      </p:sp>
      <p:sp>
        <p:nvSpPr>
          <p:cNvPr id="9" name="Rectangle 6">
            <a:extLst>
              <a:ext uri="{FF2B5EF4-FFF2-40B4-BE49-F238E27FC236}">
                <a16:creationId xmlns:a16="http://schemas.microsoft.com/office/drawing/2014/main" id="{5A00A4D5-CFB6-9C43-8460-096A60B73153}"/>
              </a:ext>
            </a:extLst>
          </p:cNvPr>
          <p:cNvSpPr/>
          <p:nvPr/>
        </p:nvSpPr>
        <p:spPr>
          <a:xfrm>
            <a:off x="6150033" y="5289551"/>
            <a:ext cx="1283868" cy="769441"/>
          </a:xfrm>
          <a:prstGeom prst="rect">
            <a:avLst/>
          </a:prstGeom>
        </p:spPr>
        <p:txBody>
          <a:bodyPr wrap="square">
            <a:spAutoFit/>
          </a:bodyPr>
          <a:lstStyle/>
          <a:p>
            <a:r>
              <a:rPr lang="en-US" sz="4400" dirty="0"/>
              <a:t>…</a:t>
            </a:r>
          </a:p>
        </p:txBody>
      </p:sp>
      <p:sp>
        <p:nvSpPr>
          <p:cNvPr id="11" name="Oval 7">
            <a:extLst>
              <a:ext uri="{FF2B5EF4-FFF2-40B4-BE49-F238E27FC236}">
                <a16:creationId xmlns:a16="http://schemas.microsoft.com/office/drawing/2014/main" id="{EAFF8D64-4965-B742-A78D-D30324307304}"/>
              </a:ext>
            </a:extLst>
          </p:cNvPr>
          <p:cNvSpPr/>
          <p:nvPr/>
        </p:nvSpPr>
        <p:spPr>
          <a:xfrm>
            <a:off x="5322916" y="3841750"/>
            <a:ext cx="914400" cy="91440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endParaRPr lang="en-US" sz="2400" baseline="-25000" dirty="0">
              <a:solidFill>
                <a:schemeClr val="tx1"/>
              </a:solidFill>
            </a:endParaRPr>
          </a:p>
        </p:txBody>
      </p:sp>
      <p:cxnSp>
        <p:nvCxnSpPr>
          <p:cNvPr id="12" name="Straight Arrow Connector 8">
            <a:extLst>
              <a:ext uri="{FF2B5EF4-FFF2-40B4-BE49-F238E27FC236}">
                <a16:creationId xmlns:a16="http://schemas.microsoft.com/office/drawing/2014/main" id="{FC02133E-C77A-4245-A20A-6C1F420CD540}"/>
              </a:ext>
            </a:extLst>
          </p:cNvPr>
          <p:cNvCxnSpPr>
            <a:stCxn id="11" idx="3"/>
            <a:endCxn id="5" idx="0"/>
          </p:cNvCxnSpPr>
          <p:nvPr/>
        </p:nvCxnSpPr>
        <p:spPr>
          <a:xfrm rot="5400000">
            <a:off x="4370418" y="4355540"/>
            <a:ext cx="819711" cy="135311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F983D2-5609-2844-BAFE-80F21D8E8E15}"/>
              </a:ext>
            </a:extLst>
          </p:cNvPr>
          <p:cNvCxnSpPr>
            <a:endCxn id="6" idx="0"/>
          </p:cNvCxnSpPr>
          <p:nvPr/>
        </p:nvCxnSpPr>
        <p:spPr>
          <a:xfrm rot="5400000">
            <a:off x="5208616" y="5022850"/>
            <a:ext cx="685800" cy="1524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5">
            <a:extLst>
              <a:ext uri="{FF2B5EF4-FFF2-40B4-BE49-F238E27FC236}">
                <a16:creationId xmlns:a16="http://schemas.microsoft.com/office/drawing/2014/main" id="{CAE8D42F-1CC4-5F43-B5F0-F134A9B959C1}"/>
              </a:ext>
            </a:extLst>
          </p:cNvPr>
          <p:cNvCxnSpPr>
            <a:stCxn id="11" idx="5"/>
            <a:endCxn id="8" idx="0"/>
          </p:cNvCxnSpPr>
          <p:nvPr/>
        </p:nvCxnSpPr>
        <p:spPr>
          <a:xfrm rot="16200000" flipH="1">
            <a:off x="6408206" y="4317439"/>
            <a:ext cx="819711" cy="142931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3966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xfrm>
            <a:off x="8851677" y="6356350"/>
            <a:ext cx="2743200" cy="3651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10" name="文本框 9">
            <a:extLst>
              <a:ext uri="{FF2B5EF4-FFF2-40B4-BE49-F238E27FC236}">
                <a16:creationId xmlns:a16="http://schemas.microsoft.com/office/drawing/2014/main" id="{B0CF6A7C-EB3C-054C-940F-413FE0CE4E2F}"/>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Conditional Independence </a:t>
            </a:r>
            <a:r>
              <a:rPr lang="en-US" altLang="zh-CN" sz="2400" dirty="0">
                <a:solidFill>
                  <a:schemeClr val="bg1"/>
                </a:solidFill>
                <a:latin typeface="微软雅黑" panose="020B0503020204020204" pitchFamily="34" charset="-122"/>
                <a:ea typeface="微软雅黑" panose="020B0503020204020204" pitchFamily="34" charset="-122"/>
              </a:rPr>
              <a:t>≠ </a:t>
            </a:r>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Independence</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5" name="Content Placeholder 2">
            <a:extLst>
              <a:ext uri="{FF2B5EF4-FFF2-40B4-BE49-F238E27FC236}">
                <a16:creationId xmlns:a16="http://schemas.microsoft.com/office/drawing/2014/main" id="{1F462708-DD14-594A-AA95-AFC028175196}"/>
              </a:ext>
            </a:extLst>
          </p:cNvPr>
          <p:cNvSpPr txBox="1">
            <a:spLocks/>
          </p:cNvSpPr>
          <p:nvPr/>
        </p:nvSpPr>
        <p:spPr>
          <a:xfrm>
            <a:off x="536046" y="773568"/>
            <a:ext cx="5732020" cy="5873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Common cause: Conditionally Independent</a:t>
            </a:r>
          </a:p>
          <a:p>
            <a:pPr marL="0" indent="0">
              <a:buFont typeface="Arial" panose="020B0604020202020204" pitchFamily="34" charset="0"/>
              <a:buNone/>
            </a:pPr>
            <a:endParaRPr lang="en-US" dirty="0"/>
          </a:p>
        </p:txBody>
      </p:sp>
      <p:sp>
        <p:nvSpPr>
          <p:cNvPr id="16" name="Content Placeholder 4">
            <a:extLst>
              <a:ext uri="{FF2B5EF4-FFF2-40B4-BE49-F238E27FC236}">
                <a16:creationId xmlns:a16="http://schemas.microsoft.com/office/drawing/2014/main" id="{52805D17-38DB-EC4E-9F33-823608124414}"/>
              </a:ext>
            </a:extLst>
          </p:cNvPr>
          <p:cNvSpPr txBox="1">
            <a:spLocks/>
          </p:cNvSpPr>
          <p:nvPr/>
        </p:nvSpPr>
        <p:spPr>
          <a:xfrm>
            <a:off x="6613121" y="773569"/>
            <a:ext cx="5092369" cy="457194"/>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dirty="0">
                <a:solidFill>
                  <a:schemeClr val="tx1"/>
                </a:solidFill>
              </a:rPr>
              <a:t>Common effect: Independent</a:t>
            </a:r>
          </a:p>
        </p:txBody>
      </p:sp>
      <p:pic>
        <p:nvPicPr>
          <p:cNvPr id="17" name="Picture 2">
            <a:extLst>
              <a:ext uri="{FF2B5EF4-FFF2-40B4-BE49-F238E27FC236}">
                <a16:creationId xmlns:a16="http://schemas.microsoft.com/office/drawing/2014/main" id="{8DD9474E-D46E-FA45-8767-5A7800E4452D}"/>
              </a:ext>
            </a:extLst>
          </p:cNvPr>
          <p:cNvPicPr>
            <a:picLocks noChangeAspect="1" noChangeArrowheads="1"/>
          </p:cNvPicPr>
          <p:nvPr/>
        </p:nvPicPr>
        <p:blipFill>
          <a:blip r:embed="rId2" cstate="print"/>
          <a:srcRect/>
          <a:stretch>
            <a:fillRect/>
          </a:stretch>
        </p:blipFill>
        <p:spPr bwMode="auto">
          <a:xfrm>
            <a:off x="2846993" y="1206295"/>
            <a:ext cx="1771291" cy="2895600"/>
          </a:xfrm>
          <a:prstGeom prst="rect">
            <a:avLst/>
          </a:prstGeom>
          <a:noFill/>
          <a:ln w="9525">
            <a:noFill/>
            <a:miter lim="800000"/>
            <a:headEnd/>
            <a:tailEnd/>
          </a:ln>
        </p:spPr>
      </p:pic>
      <p:pic>
        <p:nvPicPr>
          <p:cNvPr id="18" name="Picture 3">
            <a:extLst>
              <a:ext uri="{FF2B5EF4-FFF2-40B4-BE49-F238E27FC236}">
                <a16:creationId xmlns:a16="http://schemas.microsoft.com/office/drawing/2014/main" id="{1B114546-2DB1-E144-BE53-F8158B23F51B}"/>
              </a:ext>
            </a:extLst>
          </p:cNvPr>
          <p:cNvPicPr>
            <a:picLocks noChangeAspect="1" noChangeArrowheads="1"/>
          </p:cNvPicPr>
          <p:nvPr/>
        </p:nvPicPr>
        <p:blipFill>
          <a:blip r:embed="rId3" cstate="print"/>
          <a:srcRect/>
          <a:stretch>
            <a:fillRect/>
          </a:stretch>
        </p:blipFill>
        <p:spPr bwMode="auto">
          <a:xfrm>
            <a:off x="7147960" y="1217796"/>
            <a:ext cx="1728019" cy="28194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B5C6D6E6-19B3-6F48-8EDF-4929CE1D39E7}"/>
                  </a:ext>
                </a:extLst>
              </p:cNvPr>
              <p:cNvSpPr txBox="1">
                <a:spLocks/>
              </p:cNvSpPr>
              <p:nvPr/>
            </p:nvSpPr>
            <p:spPr>
              <a:xfrm>
                <a:off x="398393" y="4267261"/>
                <a:ext cx="5869672" cy="249445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Are X and Z independent? </a:t>
                </a:r>
                <a:r>
                  <a:rPr lang="en-US" sz="2000" b="1" dirty="0">
                    <a:solidFill>
                      <a:srgbClr val="FF0000"/>
                    </a:solidFill>
                  </a:rPr>
                  <a:t>No</a:t>
                </a:r>
              </a:p>
              <a:p>
                <a:pPr marL="457200" lvl="1" indent="0">
                  <a:buNone/>
                </a:pPr>
                <a14:m>
                  <m:oMathPara xmlns:m="http://schemas.openxmlformats.org/officeDocument/2006/math">
                    <m:oMathParaPr>
                      <m:jc m:val="centerGroup"/>
                    </m:oMathParaPr>
                    <m:oMath xmlns:m="http://schemas.openxmlformats.org/officeDocument/2006/math">
                      <m:r>
                        <a:rPr lang="en-US" sz="2000" i="1" smtClean="0">
                          <a:solidFill>
                            <a:srgbClr val="0066FF"/>
                          </a:solidFill>
                          <a:latin typeface="Cambria Math" panose="02040503050406030204" pitchFamily="18" charset="0"/>
                        </a:rPr>
                        <m:t>𝑃</m:t>
                      </m:r>
                      <m:d>
                        <m:dPr>
                          <m:ctrlPr>
                            <a:rPr lang="en-US" sz="2000" i="1" smtClean="0">
                              <a:solidFill>
                                <a:srgbClr val="0066FF"/>
                              </a:solidFill>
                              <a:latin typeface="Cambria Math" panose="02040503050406030204" pitchFamily="18" charset="0"/>
                            </a:rPr>
                          </m:ctrlPr>
                        </m:dPr>
                        <m:e>
                          <m:r>
                            <a:rPr lang="en-US" sz="2000" i="1" smtClean="0">
                              <a:solidFill>
                                <a:srgbClr val="0066FF"/>
                              </a:solidFill>
                              <a:latin typeface="Cambria Math" panose="02040503050406030204" pitchFamily="18" charset="0"/>
                            </a:rPr>
                            <m:t>𝑍</m:t>
                          </m:r>
                          <m:r>
                            <a:rPr lang="en-US" sz="2000" b="0" i="1" smtClean="0">
                              <a:solidFill>
                                <a:srgbClr val="0066FF"/>
                              </a:solidFill>
                              <a:latin typeface="Cambria Math" panose="02040503050406030204" pitchFamily="18" charset="0"/>
                            </a:rPr>
                            <m:t>,</m:t>
                          </m:r>
                          <m:r>
                            <a:rPr lang="en-US" sz="2000" i="1" smtClean="0">
                              <a:solidFill>
                                <a:srgbClr val="0066FF"/>
                              </a:solidFill>
                              <a:latin typeface="Cambria Math" panose="02040503050406030204" pitchFamily="18" charset="0"/>
                            </a:rPr>
                            <m:t>𝑋</m:t>
                          </m:r>
                        </m:e>
                      </m:d>
                      <m:r>
                        <a:rPr lang="en-US" sz="2000" b="0" i="1" smtClean="0">
                          <a:solidFill>
                            <a:srgbClr val="0066FF"/>
                          </a:solidFill>
                          <a:latin typeface="Cambria Math" panose="02040503050406030204" pitchFamily="18" charset="0"/>
                        </a:rPr>
                        <m:t>=</m:t>
                      </m:r>
                      <m:nary>
                        <m:naryPr>
                          <m:chr m:val="∑"/>
                          <m:supHide m:val="on"/>
                          <m:ctrlPr>
                            <a:rPr lang="en-US" sz="2000" b="0" i="1" smtClean="0">
                              <a:solidFill>
                                <a:srgbClr val="0066FF"/>
                              </a:solidFill>
                              <a:latin typeface="Cambria Math" panose="02040503050406030204" pitchFamily="18" charset="0"/>
                            </a:rPr>
                          </m:ctrlPr>
                        </m:naryPr>
                        <m:sub>
                          <m:r>
                            <m:rPr>
                              <m:brk m:alnAt="7"/>
                            </m:rPr>
                            <a:rPr lang="en-US" sz="2000" b="0" i="1" smtClean="0">
                              <a:solidFill>
                                <a:srgbClr val="0066FF"/>
                              </a:solidFill>
                              <a:latin typeface="Cambria Math" panose="02040503050406030204" pitchFamily="18" charset="0"/>
                            </a:rPr>
                            <m:t>𝑌</m:t>
                          </m:r>
                        </m:sub>
                        <m:sup/>
                        <m:e>
                          <m:r>
                            <a:rPr lang="en-US" sz="2000" b="0" i="1" smtClean="0">
                              <a:solidFill>
                                <a:srgbClr val="0066FF"/>
                              </a:solidFill>
                              <a:latin typeface="Cambria Math" panose="02040503050406030204" pitchFamily="18" charset="0"/>
                            </a:rPr>
                            <m:t>𝑃</m:t>
                          </m:r>
                          <m:d>
                            <m:dPr>
                              <m:ctrlPr>
                                <a:rPr lang="en-US" sz="2000" b="0" i="1" smtClean="0">
                                  <a:solidFill>
                                    <a:srgbClr val="0066FF"/>
                                  </a:solidFill>
                                  <a:latin typeface="Cambria Math" panose="02040503050406030204" pitchFamily="18" charset="0"/>
                                </a:rPr>
                              </m:ctrlPr>
                            </m:dPr>
                            <m:e>
                              <m:r>
                                <a:rPr lang="en-US" sz="2000" b="0" i="1" smtClean="0">
                                  <a:solidFill>
                                    <a:srgbClr val="0066FF"/>
                                  </a:solidFill>
                                  <a:latin typeface="Cambria Math" panose="02040503050406030204" pitchFamily="18" charset="0"/>
                                </a:rPr>
                                <m:t>𝑍</m:t>
                              </m:r>
                            </m:e>
                            <m:e>
                              <m:r>
                                <a:rPr lang="en-US" sz="2000" b="0" i="1" smtClean="0">
                                  <a:solidFill>
                                    <a:srgbClr val="0066FF"/>
                                  </a:solidFill>
                                  <a:latin typeface="Cambria Math" panose="02040503050406030204" pitchFamily="18" charset="0"/>
                                </a:rPr>
                                <m:t>𝑌</m:t>
                              </m:r>
                            </m:e>
                          </m:d>
                          <m:r>
                            <a:rPr lang="en-US" sz="2000" b="0" i="1" smtClean="0">
                              <a:solidFill>
                                <a:srgbClr val="0066FF"/>
                              </a:solidFill>
                              <a:latin typeface="Cambria Math" panose="02040503050406030204" pitchFamily="18" charset="0"/>
                            </a:rPr>
                            <m:t>𝑃</m:t>
                          </m:r>
                          <m:d>
                            <m:dPr>
                              <m:ctrlPr>
                                <a:rPr lang="en-US" sz="2000" b="0" i="1" smtClean="0">
                                  <a:solidFill>
                                    <a:srgbClr val="0066FF"/>
                                  </a:solidFill>
                                  <a:latin typeface="Cambria Math" panose="02040503050406030204" pitchFamily="18" charset="0"/>
                                </a:rPr>
                              </m:ctrlPr>
                            </m:dPr>
                            <m:e>
                              <m:r>
                                <a:rPr lang="en-US" sz="2000" b="0" i="1" smtClean="0">
                                  <a:solidFill>
                                    <a:srgbClr val="0066FF"/>
                                  </a:solidFill>
                                  <a:latin typeface="Cambria Math" panose="02040503050406030204" pitchFamily="18" charset="0"/>
                                </a:rPr>
                                <m:t>𝑋</m:t>
                              </m:r>
                            </m:e>
                            <m:e>
                              <m:r>
                                <a:rPr lang="en-US" sz="2000" b="0" i="1" smtClean="0">
                                  <a:solidFill>
                                    <a:srgbClr val="0066FF"/>
                                  </a:solidFill>
                                  <a:latin typeface="Cambria Math" panose="02040503050406030204" pitchFamily="18" charset="0"/>
                                </a:rPr>
                                <m:t>𝑌</m:t>
                              </m:r>
                            </m:e>
                          </m:d>
                          <m:r>
                            <a:rPr lang="en-US" sz="2000" b="0" i="1" smtClean="0">
                              <a:solidFill>
                                <a:srgbClr val="0066FF"/>
                              </a:solidFill>
                              <a:latin typeface="Cambria Math" panose="02040503050406030204" pitchFamily="18" charset="0"/>
                            </a:rPr>
                            <m:t>𝑃</m:t>
                          </m:r>
                          <m:r>
                            <a:rPr lang="en-US" sz="2000" b="0" i="1" smtClean="0">
                              <a:solidFill>
                                <a:srgbClr val="0066FF"/>
                              </a:solidFill>
                              <a:latin typeface="Cambria Math" panose="02040503050406030204" pitchFamily="18" charset="0"/>
                            </a:rPr>
                            <m:t>(</m:t>
                          </m:r>
                          <m:r>
                            <a:rPr lang="en-US" sz="2000" b="0" i="1" smtClean="0">
                              <a:solidFill>
                                <a:srgbClr val="0066FF"/>
                              </a:solidFill>
                              <a:latin typeface="Cambria Math" panose="02040503050406030204" pitchFamily="18" charset="0"/>
                            </a:rPr>
                            <m:t>𝑌</m:t>
                          </m:r>
                          <m:r>
                            <a:rPr lang="en-US" sz="2000" b="0" i="1" smtClean="0">
                              <a:solidFill>
                                <a:srgbClr val="0066FF"/>
                              </a:solidFill>
                              <a:latin typeface="Cambria Math" panose="02040503050406030204" pitchFamily="18" charset="0"/>
                            </a:rPr>
                            <m:t>)</m:t>
                          </m:r>
                        </m:e>
                      </m:nary>
                    </m:oMath>
                  </m:oMathPara>
                </a14:m>
                <a:endParaRPr lang="en-US" sz="2000" b="0" i="1" dirty="0">
                  <a:solidFill>
                    <a:srgbClr val="0066FF"/>
                  </a:solidFill>
                </a:endParaRPr>
              </a:p>
              <a:p>
                <a:pPr marL="457200" lvl="1" indent="0">
                  <a:buNone/>
                </a:pPr>
                <a14:m>
                  <m:oMathPara xmlns:m="http://schemas.openxmlformats.org/officeDocument/2006/math">
                    <m:oMathParaPr>
                      <m:jc m:val="centerGroup"/>
                    </m:oMathParaPr>
                    <m:oMath xmlns:m="http://schemas.openxmlformats.org/officeDocument/2006/math">
                      <m:r>
                        <a:rPr lang="en-US" sz="2000" i="1" smtClean="0">
                          <a:solidFill>
                            <a:srgbClr val="0066FF"/>
                          </a:solidFill>
                          <a:latin typeface="Cambria Math" panose="02040503050406030204" pitchFamily="18" charset="0"/>
                        </a:rPr>
                        <m:t>𝑃</m:t>
                      </m:r>
                      <m:d>
                        <m:dPr>
                          <m:ctrlPr>
                            <a:rPr lang="en-US" sz="2000" i="1" smtClean="0">
                              <a:solidFill>
                                <a:srgbClr val="0066FF"/>
                              </a:solidFill>
                              <a:latin typeface="Cambria Math" panose="02040503050406030204" pitchFamily="18" charset="0"/>
                            </a:rPr>
                          </m:ctrlPr>
                        </m:dPr>
                        <m:e>
                          <m:r>
                            <a:rPr lang="en-US" sz="2000" i="1" smtClean="0">
                              <a:solidFill>
                                <a:srgbClr val="0066FF"/>
                              </a:solidFill>
                              <a:latin typeface="Cambria Math" panose="02040503050406030204" pitchFamily="18" charset="0"/>
                            </a:rPr>
                            <m:t>𝑍</m:t>
                          </m:r>
                        </m:e>
                      </m:d>
                      <m:r>
                        <a:rPr lang="en-US" sz="2000" b="0" i="1" smtClean="0">
                          <a:solidFill>
                            <a:srgbClr val="0066FF"/>
                          </a:solidFill>
                          <a:latin typeface="Cambria Math" panose="02040503050406030204" pitchFamily="18" charset="0"/>
                        </a:rPr>
                        <m:t>𝑃</m:t>
                      </m:r>
                      <m:d>
                        <m:dPr>
                          <m:ctrlPr>
                            <a:rPr lang="en-US" sz="2000" b="0" i="1" smtClean="0">
                              <a:solidFill>
                                <a:srgbClr val="0066FF"/>
                              </a:solidFill>
                              <a:latin typeface="Cambria Math" panose="02040503050406030204" pitchFamily="18" charset="0"/>
                            </a:rPr>
                          </m:ctrlPr>
                        </m:dPr>
                        <m:e>
                          <m:r>
                            <a:rPr lang="en-US" sz="2000" b="0" i="1" smtClean="0">
                              <a:solidFill>
                                <a:srgbClr val="0066FF"/>
                              </a:solidFill>
                              <a:latin typeface="Cambria Math" panose="02040503050406030204" pitchFamily="18" charset="0"/>
                            </a:rPr>
                            <m:t>𝑋</m:t>
                          </m:r>
                        </m:e>
                      </m:d>
                      <m:r>
                        <a:rPr lang="en-US" sz="2000" b="0" i="1" smtClean="0">
                          <a:solidFill>
                            <a:srgbClr val="0066FF"/>
                          </a:solidFill>
                          <a:latin typeface="Cambria Math" panose="02040503050406030204" pitchFamily="18" charset="0"/>
                        </a:rPr>
                        <m:t>=</m:t>
                      </m:r>
                      <m:d>
                        <m:dPr>
                          <m:ctrlPr>
                            <a:rPr lang="en-US" sz="2000" b="0" i="1" smtClean="0">
                              <a:solidFill>
                                <a:srgbClr val="0066FF"/>
                              </a:solidFill>
                              <a:latin typeface="Cambria Math" panose="02040503050406030204" pitchFamily="18" charset="0"/>
                            </a:rPr>
                          </m:ctrlPr>
                        </m:dPr>
                        <m:e>
                          <m:nary>
                            <m:naryPr>
                              <m:chr m:val="∑"/>
                              <m:supHide m:val="on"/>
                              <m:ctrlPr>
                                <a:rPr lang="en-US" sz="2000" i="1">
                                  <a:solidFill>
                                    <a:srgbClr val="0066FF"/>
                                  </a:solidFill>
                                  <a:latin typeface="Cambria Math" panose="02040503050406030204" pitchFamily="18" charset="0"/>
                                </a:rPr>
                              </m:ctrlPr>
                            </m:naryPr>
                            <m:sub>
                              <m:r>
                                <m:rPr>
                                  <m:brk m:alnAt="7"/>
                                </m:rPr>
                                <a:rPr lang="en-US" sz="2000" i="1">
                                  <a:solidFill>
                                    <a:srgbClr val="0066FF"/>
                                  </a:solidFill>
                                  <a:latin typeface="Cambria Math" panose="02040503050406030204" pitchFamily="18" charset="0"/>
                                </a:rPr>
                                <m:t>𝑌</m:t>
                              </m:r>
                            </m:sub>
                            <m:sup/>
                            <m:e>
                              <m:r>
                                <a:rPr lang="en-US" sz="2000" i="1">
                                  <a:solidFill>
                                    <a:srgbClr val="0066FF"/>
                                  </a:solidFill>
                                  <a:latin typeface="Cambria Math" panose="02040503050406030204" pitchFamily="18" charset="0"/>
                                </a:rPr>
                                <m:t>𝑃</m:t>
                              </m:r>
                              <m:d>
                                <m:dPr>
                                  <m:ctrlPr>
                                    <a:rPr lang="en-US" sz="2000" i="1">
                                      <a:solidFill>
                                        <a:srgbClr val="0066FF"/>
                                      </a:solidFill>
                                      <a:latin typeface="Cambria Math" panose="02040503050406030204" pitchFamily="18" charset="0"/>
                                    </a:rPr>
                                  </m:ctrlPr>
                                </m:dPr>
                                <m:e>
                                  <m:r>
                                    <a:rPr lang="en-US" sz="2000" i="1">
                                      <a:solidFill>
                                        <a:srgbClr val="0066FF"/>
                                      </a:solidFill>
                                      <a:latin typeface="Cambria Math" panose="02040503050406030204" pitchFamily="18" charset="0"/>
                                    </a:rPr>
                                    <m:t>𝑍</m:t>
                                  </m:r>
                                </m:e>
                                <m:e>
                                  <m:r>
                                    <a:rPr lang="en-US" sz="2000" i="1">
                                      <a:solidFill>
                                        <a:srgbClr val="0066FF"/>
                                      </a:solidFill>
                                      <a:latin typeface="Cambria Math" panose="02040503050406030204" pitchFamily="18" charset="0"/>
                                    </a:rPr>
                                    <m:t>𝑌</m:t>
                                  </m:r>
                                </m:e>
                              </m:d>
                              <m:r>
                                <a:rPr lang="en-US" sz="2000" i="1">
                                  <a:solidFill>
                                    <a:srgbClr val="0066FF"/>
                                  </a:solidFill>
                                  <a:latin typeface="Cambria Math" panose="02040503050406030204" pitchFamily="18" charset="0"/>
                                </a:rPr>
                                <m:t>𝑃</m:t>
                              </m:r>
                              <m:r>
                                <a:rPr lang="en-US" sz="2000" i="1">
                                  <a:solidFill>
                                    <a:srgbClr val="0066FF"/>
                                  </a:solidFill>
                                  <a:latin typeface="Cambria Math" panose="02040503050406030204" pitchFamily="18" charset="0"/>
                                </a:rPr>
                                <m:t>(</m:t>
                              </m:r>
                              <m:r>
                                <a:rPr lang="en-US" sz="2000" i="1">
                                  <a:solidFill>
                                    <a:srgbClr val="0066FF"/>
                                  </a:solidFill>
                                  <a:latin typeface="Cambria Math" panose="02040503050406030204" pitchFamily="18" charset="0"/>
                                </a:rPr>
                                <m:t>𝑌</m:t>
                              </m:r>
                              <m:r>
                                <a:rPr lang="en-US" sz="2000" i="1">
                                  <a:solidFill>
                                    <a:srgbClr val="0066FF"/>
                                  </a:solidFill>
                                  <a:latin typeface="Cambria Math" panose="02040503050406030204" pitchFamily="18" charset="0"/>
                                </a:rPr>
                                <m:t>)</m:t>
                              </m:r>
                            </m:e>
                          </m:nary>
                        </m:e>
                      </m:d>
                      <m:d>
                        <m:dPr>
                          <m:ctrlPr>
                            <a:rPr lang="en-US" sz="2000" i="1">
                              <a:solidFill>
                                <a:srgbClr val="0066FF"/>
                              </a:solidFill>
                              <a:latin typeface="Cambria Math" panose="02040503050406030204" pitchFamily="18" charset="0"/>
                            </a:rPr>
                          </m:ctrlPr>
                        </m:dPr>
                        <m:e>
                          <m:nary>
                            <m:naryPr>
                              <m:chr m:val="∑"/>
                              <m:supHide m:val="on"/>
                              <m:ctrlPr>
                                <a:rPr lang="en-US" sz="2000" i="1">
                                  <a:solidFill>
                                    <a:srgbClr val="0066FF"/>
                                  </a:solidFill>
                                  <a:latin typeface="Cambria Math" panose="02040503050406030204" pitchFamily="18" charset="0"/>
                                </a:rPr>
                              </m:ctrlPr>
                            </m:naryPr>
                            <m:sub>
                              <m:r>
                                <m:rPr>
                                  <m:brk m:alnAt="7"/>
                                </m:rPr>
                                <a:rPr lang="en-US" sz="2000" i="1">
                                  <a:solidFill>
                                    <a:srgbClr val="0066FF"/>
                                  </a:solidFill>
                                  <a:latin typeface="Cambria Math" panose="02040503050406030204" pitchFamily="18" charset="0"/>
                                </a:rPr>
                                <m:t>𝑌</m:t>
                              </m:r>
                            </m:sub>
                            <m:sup/>
                            <m:e>
                              <m:r>
                                <a:rPr lang="en-US" sz="2000" i="1">
                                  <a:solidFill>
                                    <a:srgbClr val="0066FF"/>
                                  </a:solidFill>
                                  <a:latin typeface="Cambria Math" panose="02040503050406030204" pitchFamily="18" charset="0"/>
                                </a:rPr>
                                <m:t>𝑃</m:t>
                              </m:r>
                              <m:d>
                                <m:dPr>
                                  <m:ctrlPr>
                                    <a:rPr lang="en-US" sz="2000" i="1">
                                      <a:solidFill>
                                        <a:srgbClr val="0066FF"/>
                                      </a:solidFill>
                                      <a:latin typeface="Cambria Math" panose="02040503050406030204" pitchFamily="18" charset="0"/>
                                    </a:rPr>
                                  </m:ctrlPr>
                                </m:dPr>
                                <m:e>
                                  <m:r>
                                    <a:rPr lang="en-US" sz="2000" b="0" i="1" smtClean="0">
                                      <a:solidFill>
                                        <a:srgbClr val="0066FF"/>
                                      </a:solidFill>
                                      <a:latin typeface="Cambria Math" panose="02040503050406030204" pitchFamily="18" charset="0"/>
                                    </a:rPr>
                                    <m:t>𝑋</m:t>
                                  </m:r>
                                </m:e>
                                <m:e>
                                  <m:r>
                                    <a:rPr lang="en-US" sz="2000" i="1">
                                      <a:solidFill>
                                        <a:srgbClr val="0066FF"/>
                                      </a:solidFill>
                                      <a:latin typeface="Cambria Math" panose="02040503050406030204" pitchFamily="18" charset="0"/>
                                    </a:rPr>
                                    <m:t>𝑌</m:t>
                                  </m:r>
                                </m:e>
                              </m:d>
                              <m:r>
                                <a:rPr lang="en-US" sz="2000" i="1">
                                  <a:solidFill>
                                    <a:srgbClr val="0066FF"/>
                                  </a:solidFill>
                                  <a:latin typeface="Cambria Math" panose="02040503050406030204" pitchFamily="18" charset="0"/>
                                </a:rPr>
                                <m:t>𝑃</m:t>
                              </m:r>
                              <m:r>
                                <a:rPr lang="en-US" sz="2000" i="1">
                                  <a:solidFill>
                                    <a:srgbClr val="0066FF"/>
                                  </a:solidFill>
                                  <a:latin typeface="Cambria Math" panose="02040503050406030204" pitchFamily="18" charset="0"/>
                                </a:rPr>
                                <m:t>(</m:t>
                              </m:r>
                              <m:r>
                                <a:rPr lang="en-US" sz="2000" i="1">
                                  <a:solidFill>
                                    <a:srgbClr val="0066FF"/>
                                  </a:solidFill>
                                  <a:latin typeface="Cambria Math" panose="02040503050406030204" pitchFamily="18" charset="0"/>
                                </a:rPr>
                                <m:t>𝑌</m:t>
                              </m:r>
                              <m:r>
                                <a:rPr lang="en-US" sz="2000" i="1">
                                  <a:solidFill>
                                    <a:srgbClr val="0066FF"/>
                                  </a:solidFill>
                                  <a:latin typeface="Cambria Math" panose="02040503050406030204" pitchFamily="18" charset="0"/>
                                </a:rPr>
                                <m:t>)</m:t>
                              </m:r>
                            </m:e>
                          </m:nary>
                        </m:e>
                      </m:d>
                    </m:oMath>
                  </m:oMathPara>
                </a14:m>
                <a:endParaRPr lang="en-US" sz="2000" dirty="0">
                  <a:solidFill>
                    <a:srgbClr val="0066FF"/>
                  </a:solidFill>
                </a:endParaRPr>
              </a:p>
              <a:p>
                <a:pPr marL="0" indent="0">
                  <a:buNone/>
                </a:pPr>
                <a:r>
                  <a:rPr lang="en-US" sz="2000" dirty="0"/>
                  <a:t>Are they conditionally independent given Y? </a:t>
                </a:r>
                <a:r>
                  <a:rPr lang="en-US" sz="2000" b="1" dirty="0">
                    <a:solidFill>
                      <a:srgbClr val="FF0000"/>
                    </a:solidFill>
                  </a:rPr>
                  <a:t>Yes</a:t>
                </a:r>
              </a:p>
              <a:p>
                <a:pPr marL="457200" lvl="1" indent="0">
                  <a:buNone/>
                </a:pPr>
                <a14:m>
                  <m:oMathPara xmlns:m="http://schemas.openxmlformats.org/officeDocument/2006/math">
                    <m:oMathParaPr>
                      <m:jc m:val="centerGroup"/>
                    </m:oMathParaPr>
                    <m:oMath xmlns:m="http://schemas.openxmlformats.org/officeDocument/2006/math">
                      <m:r>
                        <a:rPr lang="en-US" sz="2000" i="1">
                          <a:solidFill>
                            <a:srgbClr val="0066FF"/>
                          </a:solidFill>
                          <a:latin typeface="Cambria Math" panose="02040503050406030204" pitchFamily="18" charset="0"/>
                        </a:rPr>
                        <m:t>𝑃</m:t>
                      </m:r>
                      <m:d>
                        <m:dPr>
                          <m:ctrlPr>
                            <a:rPr lang="en-US" sz="2000" i="1">
                              <a:solidFill>
                                <a:srgbClr val="0066FF"/>
                              </a:solidFill>
                              <a:latin typeface="Cambria Math" panose="02040503050406030204" pitchFamily="18" charset="0"/>
                            </a:rPr>
                          </m:ctrlPr>
                        </m:dPr>
                        <m:e>
                          <m:r>
                            <a:rPr lang="en-US" sz="2000" i="1">
                              <a:solidFill>
                                <a:srgbClr val="0066FF"/>
                              </a:solidFill>
                              <a:latin typeface="Cambria Math" panose="02040503050406030204" pitchFamily="18" charset="0"/>
                            </a:rPr>
                            <m:t>𝑍</m:t>
                          </m:r>
                          <m:r>
                            <a:rPr lang="en-US" sz="2000" b="0" i="1" smtClean="0">
                              <a:solidFill>
                                <a:srgbClr val="0066FF"/>
                              </a:solidFill>
                              <a:latin typeface="Cambria Math" panose="02040503050406030204" pitchFamily="18" charset="0"/>
                            </a:rPr>
                            <m:t>,</m:t>
                          </m:r>
                          <m:r>
                            <a:rPr lang="en-US" sz="2000" b="0" i="1" smtClean="0">
                              <a:solidFill>
                                <a:srgbClr val="0066FF"/>
                              </a:solidFill>
                              <a:latin typeface="Cambria Math" panose="02040503050406030204" pitchFamily="18" charset="0"/>
                            </a:rPr>
                            <m:t>𝑋</m:t>
                          </m:r>
                        </m:e>
                        <m:e>
                          <m:r>
                            <a:rPr lang="en-US" sz="2000" i="1" smtClean="0">
                              <a:solidFill>
                                <a:srgbClr val="0066FF"/>
                              </a:solidFill>
                              <a:latin typeface="Cambria Math" panose="02040503050406030204" pitchFamily="18" charset="0"/>
                            </a:rPr>
                            <m:t>𝑌</m:t>
                          </m:r>
                        </m:e>
                      </m:d>
                      <m:r>
                        <a:rPr lang="en-US" sz="2000" i="1" smtClean="0">
                          <a:solidFill>
                            <a:srgbClr val="0066FF"/>
                          </a:solidFill>
                          <a:latin typeface="Cambria Math" panose="02040503050406030204" pitchFamily="18" charset="0"/>
                        </a:rPr>
                        <m:t>=</m:t>
                      </m:r>
                      <m:r>
                        <a:rPr lang="en-US" sz="2000" i="1">
                          <a:solidFill>
                            <a:srgbClr val="0066FF"/>
                          </a:solidFill>
                          <a:latin typeface="Cambria Math" panose="02040503050406030204" pitchFamily="18" charset="0"/>
                        </a:rPr>
                        <m:t>𝑃</m:t>
                      </m:r>
                      <m:r>
                        <a:rPr lang="en-US" sz="2000" i="1">
                          <a:solidFill>
                            <a:srgbClr val="0066FF"/>
                          </a:solidFill>
                          <a:latin typeface="Cambria Math" panose="02040503050406030204" pitchFamily="18" charset="0"/>
                        </a:rPr>
                        <m:t>(</m:t>
                      </m:r>
                      <m:r>
                        <a:rPr lang="en-US" sz="2000" i="1">
                          <a:solidFill>
                            <a:srgbClr val="0066FF"/>
                          </a:solidFill>
                          <a:latin typeface="Cambria Math" panose="02040503050406030204" pitchFamily="18" charset="0"/>
                        </a:rPr>
                        <m:t>𝑍</m:t>
                      </m:r>
                      <m:r>
                        <a:rPr lang="en-US" sz="2000" i="1" smtClean="0">
                          <a:solidFill>
                            <a:srgbClr val="0066FF"/>
                          </a:solidFill>
                          <a:latin typeface="Cambria Math" panose="02040503050406030204" pitchFamily="18" charset="0"/>
                        </a:rPr>
                        <m:t>|</m:t>
                      </m:r>
                      <m:r>
                        <a:rPr lang="en-US" sz="2000" i="1" smtClean="0">
                          <a:solidFill>
                            <a:srgbClr val="0066FF"/>
                          </a:solidFill>
                          <a:latin typeface="Cambria Math" panose="02040503050406030204" pitchFamily="18" charset="0"/>
                        </a:rPr>
                        <m:t>𝑌</m:t>
                      </m:r>
                      <m:r>
                        <a:rPr lang="en-US" sz="2000" i="1">
                          <a:solidFill>
                            <a:srgbClr val="0066FF"/>
                          </a:solidFill>
                          <a:latin typeface="Cambria Math" panose="02040503050406030204" pitchFamily="18" charset="0"/>
                        </a:rPr>
                        <m:t>)</m:t>
                      </m:r>
                      <m:r>
                        <a:rPr lang="en-US" sz="2000" i="1">
                          <a:solidFill>
                            <a:srgbClr val="0066FF"/>
                          </a:solidFill>
                          <a:latin typeface="Cambria Math" panose="02040503050406030204" pitchFamily="18" charset="0"/>
                        </a:rPr>
                        <m:t>𝑃</m:t>
                      </m:r>
                      <m:r>
                        <a:rPr lang="en-US" sz="2000" i="1">
                          <a:solidFill>
                            <a:srgbClr val="0066FF"/>
                          </a:solidFill>
                          <a:latin typeface="Cambria Math" panose="02040503050406030204" pitchFamily="18" charset="0"/>
                        </a:rPr>
                        <m:t>(</m:t>
                      </m:r>
                      <m:r>
                        <a:rPr lang="en-US" sz="2000" b="0" i="1" smtClean="0">
                          <a:solidFill>
                            <a:srgbClr val="0066FF"/>
                          </a:solidFill>
                          <a:latin typeface="Cambria Math" panose="02040503050406030204" pitchFamily="18" charset="0"/>
                        </a:rPr>
                        <m:t>𝑋</m:t>
                      </m:r>
                      <m:r>
                        <a:rPr lang="en-US" sz="2000" i="1">
                          <a:solidFill>
                            <a:srgbClr val="0066FF"/>
                          </a:solidFill>
                          <a:latin typeface="Cambria Math" panose="02040503050406030204" pitchFamily="18" charset="0"/>
                        </a:rPr>
                        <m:t>|</m:t>
                      </m:r>
                      <m:r>
                        <a:rPr lang="en-US" sz="2000" i="1">
                          <a:solidFill>
                            <a:srgbClr val="0066FF"/>
                          </a:solidFill>
                          <a:latin typeface="Cambria Math" panose="02040503050406030204" pitchFamily="18" charset="0"/>
                        </a:rPr>
                        <m:t>𝑌</m:t>
                      </m:r>
                      <m:r>
                        <a:rPr lang="en-US" sz="2000" i="1">
                          <a:solidFill>
                            <a:srgbClr val="0066FF"/>
                          </a:solidFill>
                          <a:latin typeface="Cambria Math" panose="02040503050406030204" pitchFamily="18" charset="0"/>
                        </a:rPr>
                        <m:t>)</m:t>
                      </m:r>
                    </m:oMath>
                  </m:oMathPara>
                </a14:m>
                <a:endParaRPr lang="en-US" sz="2000" dirty="0">
                  <a:solidFill>
                    <a:srgbClr val="0066FF"/>
                  </a:solidFill>
                </a:endParaRPr>
              </a:p>
            </p:txBody>
          </p:sp>
        </mc:Choice>
        <mc:Fallback xmlns="">
          <p:sp>
            <p:nvSpPr>
              <p:cNvPr id="19" name="Content Placeholder 2">
                <a:extLst>
                  <a:ext uri="{FF2B5EF4-FFF2-40B4-BE49-F238E27FC236}">
                    <a16:creationId xmlns:a16="http://schemas.microsoft.com/office/drawing/2014/main" id="{B5C6D6E6-19B3-6F48-8EDF-4929CE1D39E7}"/>
                  </a:ext>
                </a:extLst>
              </p:cNvPr>
              <p:cNvSpPr txBox="1">
                <a:spLocks noRot="1" noChangeAspect="1" noMove="1" noResize="1" noEditPoints="1" noAdjustHandles="1" noChangeArrowheads="1" noChangeShapeType="1" noTextEdit="1"/>
              </p:cNvSpPr>
              <p:nvPr/>
            </p:nvSpPr>
            <p:spPr>
              <a:xfrm>
                <a:off x="398393" y="4267261"/>
                <a:ext cx="5869672" cy="2494451"/>
              </a:xfrm>
              <a:prstGeom prst="rect">
                <a:avLst/>
              </a:prstGeom>
              <a:blipFill>
                <a:blip r:embed="rId4"/>
                <a:stretch>
                  <a:fillRect l="-1080" t="-32487" b="-238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Content Placeholder 4">
                <a:extLst>
                  <a:ext uri="{FF2B5EF4-FFF2-40B4-BE49-F238E27FC236}">
                    <a16:creationId xmlns:a16="http://schemas.microsoft.com/office/drawing/2014/main" id="{FBCB7AC6-D443-4849-9E13-CAA040B1317C}"/>
                  </a:ext>
                </a:extLst>
              </p:cNvPr>
              <p:cNvSpPr txBox="1">
                <a:spLocks/>
              </p:cNvSpPr>
              <p:nvPr/>
            </p:nvSpPr>
            <p:spPr>
              <a:xfrm>
                <a:off x="6268065" y="4267261"/>
                <a:ext cx="6165012" cy="2471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dirty="0"/>
                  <a:t>Are X and Z independent? </a:t>
                </a:r>
                <a:r>
                  <a:rPr lang="en-US" sz="1900" b="1" dirty="0">
                    <a:solidFill>
                      <a:srgbClr val="FF0000"/>
                    </a:solidFill>
                  </a:rPr>
                  <a:t>Yes</a:t>
                </a:r>
              </a:p>
              <a:p>
                <a:pPr marL="457200" lvl="1" indent="0">
                  <a:buNone/>
                </a:pPr>
                <a14:m>
                  <m:oMathPara xmlns:m="http://schemas.openxmlformats.org/officeDocument/2006/math">
                    <m:oMathParaPr>
                      <m:jc m:val="centerGroup"/>
                    </m:oMathParaPr>
                    <m:oMath xmlns:m="http://schemas.openxmlformats.org/officeDocument/2006/math">
                      <m:r>
                        <a:rPr lang="en-US" sz="1900" i="1">
                          <a:solidFill>
                            <a:srgbClr val="0066FF"/>
                          </a:solidFill>
                          <a:latin typeface="Cambria Math" panose="02040503050406030204" pitchFamily="18" charset="0"/>
                        </a:rPr>
                        <m:t>𝑃</m:t>
                      </m:r>
                      <m:r>
                        <a:rPr lang="en-US" sz="1900" b="0" i="1" smtClean="0">
                          <a:solidFill>
                            <a:srgbClr val="0066FF"/>
                          </a:solidFill>
                          <a:latin typeface="Cambria Math" panose="02040503050406030204" pitchFamily="18" charset="0"/>
                        </a:rPr>
                        <m:t>(</m:t>
                      </m:r>
                      <m:r>
                        <a:rPr lang="en-US" sz="1900" b="0" i="1" smtClean="0">
                          <a:solidFill>
                            <a:srgbClr val="0066FF"/>
                          </a:solidFill>
                          <a:latin typeface="Cambria Math" panose="02040503050406030204" pitchFamily="18" charset="0"/>
                        </a:rPr>
                        <m:t>𝑋</m:t>
                      </m:r>
                      <m:r>
                        <a:rPr lang="en-US" sz="1900" b="0" i="1" smtClean="0">
                          <a:solidFill>
                            <a:srgbClr val="0066FF"/>
                          </a:solidFill>
                          <a:latin typeface="Cambria Math" panose="02040503050406030204" pitchFamily="18" charset="0"/>
                        </a:rPr>
                        <m:t>,</m:t>
                      </m:r>
                      <m:r>
                        <a:rPr lang="en-US" sz="1900" b="0" i="1" smtClean="0">
                          <a:solidFill>
                            <a:srgbClr val="0066FF"/>
                          </a:solidFill>
                          <a:latin typeface="Cambria Math" panose="02040503050406030204" pitchFamily="18" charset="0"/>
                        </a:rPr>
                        <m:t>𝑍</m:t>
                      </m:r>
                      <m:r>
                        <a:rPr lang="en-US" sz="1900" b="0" i="1" smtClean="0">
                          <a:solidFill>
                            <a:srgbClr val="0066FF"/>
                          </a:solidFill>
                          <a:latin typeface="Cambria Math" panose="02040503050406030204" pitchFamily="18" charset="0"/>
                        </a:rPr>
                        <m:t>)=</m:t>
                      </m:r>
                      <m:r>
                        <a:rPr lang="en-US" sz="1900" b="0" i="1" smtClean="0">
                          <a:solidFill>
                            <a:srgbClr val="0066FF"/>
                          </a:solidFill>
                          <a:latin typeface="Cambria Math" panose="02040503050406030204" pitchFamily="18" charset="0"/>
                        </a:rPr>
                        <m:t>𝑃</m:t>
                      </m:r>
                      <m:r>
                        <a:rPr lang="en-US" sz="1900" b="0" i="1" smtClean="0">
                          <a:solidFill>
                            <a:srgbClr val="0066FF"/>
                          </a:solidFill>
                          <a:latin typeface="Cambria Math" panose="02040503050406030204" pitchFamily="18" charset="0"/>
                        </a:rPr>
                        <m:t>(</m:t>
                      </m:r>
                      <m:r>
                        <a:rPr lang="en-US" sz="1900" b="0" i="1" smtClean="0">
                          <a:solidFill>
                            <a:srgbClr val="0066FF"/>
                          </a:solidFill>
                          <a:latin typeface="Cambria Math" panose="02040503050406030204" pitchFamily="18" charset="0"/>
                        </a:rPr>
                        <m:t>𝑋</m:t>
                      </m:r>
                      <m:r>
                        <a:rPr lang="en-US" sz="1900" b="0" i="1" smtClean="0">
                          <a:solidFill>
                            <a:srgbClr val="0066FF"/>
                          </a:solidFill>
                          <a:latin typeface="Cambria Math" panose="02040503050406030204" pitchFamily="18" charset="0"/>
                        </a:rPr>
                        <m:t>)</m:t>
                      </m:r>
                      <m:r>
                        <a:rPr lang="en-US" sz="1900" i="1">
                          <a:solidFill>
                            <a:srgbClr val="0066FF"/>
                          </a:solidFill>
                          <a:latin typeface="Cambria Math" panose="02040503050406030204" pitchFamily="18" charset="0"/>
                        </a:rPr>
                        <m:t>𝑃</m:t>
                      </m:r>
                      <m:r>
                        <a:rPr lang="en-US" sz="1900" i="1">
                          <a:solidFill>
                            <a:srgbClr val="0066FF"/>
                          </a:solidFill>
                          <a:latin typeface="Cambria Math" panose="02040503050406030204" pitchFamily="18" charset="0"/>
                        </a:rPr>
                        <m:t>(</m:t>
                      </m:r>
                      <m:r>
                        <a:rPr lang="en-US" sz="1900" i="1">
                          <a:solidFill>
                            <a:srgbClr val="0066FF"/>
                          </a:solidFill>
                          <a:latin typeface="Cambria Math" panose="02040503050406030204" pitchFamily="18" charset="0"/>
                        </a:rPr>
                        <m:t>𝑍</m:t>
                      </m:r>
                      <m:r>
                        <a:rPr lang="en-US" sz="1900" i="1">
                          <a:solidFill>
                            <a:srgbClr val="0066FF"/>
                          </a:solidFill>
                          <a:latin typeface="Cambria Math" panose="02040503050406030204" pitchFamily="18" charset="0"/>
                        </a:rPr>
                        <m:t>)</m:t>
                      </m:r>
                    </m:oMath>
                  </m:oMathPara>
                </a14:m>
                <a:endParaRPr lang="en-US" sz="1900" dirty="0">
                  <a:solidFill>
                    <a:srgbClr val="0066FF"/>
                  </a:solidFill>
                </a:endParaRPr>
              </a:p>
              <a:p>
                <a:pPr marL="457200" lvl="1" indent="0">
                  <a:buNone/>
                </a:pPr>
                <a:endParaRPr lang="en-US" sz="1900" dirty="0">
                  <a:solidFill>
                    <a:srgbClr val="0066FF"/>
                  </a:solidFill>
                </a:endParaRPr>
              </a:p>
              <a:p>
                <a:pPr marL="0" indent="0">
                  <a:buNone/>
                </a:pPr>
                <a:r>
                  <a:rPr lang="en-US" sz="1900" dirty="0"/>
                  <a:t>Are they conditionally independent given Y? </a:t>
                </a:r>
                <a:r>
                  <a:rPr lang="en-US" sz="1900" b="1" dirty="0">
                    <a:solidFill>
                      <a:srgbClr val="FF0000"/>
                    </a:solidFill>
                  </a:rPr>
                  <a:t>No</a:t>
                </a:r>
              </a:p>
              <a:p>
                <a:pPr marL="457200" lvl="1" indent="0">
                  <a:buNone/>
                </a:pPr>
                <a14:m>
                  <m:oMathPara xmlns:m="http://schemas.openxmlformats.org/officeDocument/2006/math">
                    <m:oMathParaPr>
                      <m:jc m:val="centerGroup"/>
                    </m:oMathParaPr>
                    <m:oMath xmlns:m="http://schemas.openxmlformats.org/officeDocument/2006/math">
                      <m:r>
                        <a:rPr lang="en-US" sz="1900" i="1">
                          <a:solidFill>
                            <a:srgbClr val="0066FF"/>
                          </a:solidFill>
                          <a:latin typeface="Cambria Math" panose="02040503050406030204" pitchFamily="18" charset="0"/>
                        </a:rPr>
                        <m:t>𝑃</m:t>
                      </m:r>
                      <m:d>
                        <m:dPr>
                          <m:ctrlPr>
                            <a:rPr lang="en-US" sz="1900" i="1">
                              <a:solidFill>
                                <a:srgbClr val="0066FF"/>
                              </a:solidFill>
                              <a:latin typeface="Cambria Math" panose="02040503050406030204" pitchFamily="18" charset="0"/>
                            </a:rPr>
                          </m:ctrlPr>
                        </m:dPr>
                        <m:e>
                          <m:r>
                            <a:rPr lang="en-US" sz="1900" i="1">
                              <a:solidFill>
                                <a:srgbClr val="0066FF"/>
                              </a:solidFill>
                              <a:latin typeface="Cambria Math" panose="02040503050406030204" pitchFamily="18" charset="0"/>
                            </a:rPr>
                            <m:t>𝑍</m:t>
                          </m:r>
                          <m:r>
                            <a:rPr lang="en-US" sz="1900" b="0" i="1" smtClean="0">
                              <a:solidFill>
                                <a:srgbClr val="0066FF"/>
                              </a:solidFill>
                              <a:latin typeface="Cambria Math" panose="02040503050406030204" pitchFamily="18" charset="0"/>
                            </a:rPr>
                            <m:t>,</m:t>
                          </m:r>
                          <m:r>
                            <a:rPr lang="en-US" sz="1900" b="0" i="1" smtClean="0">
                              <a:solidFill>
                                <a:srgbClr val="0066FF"/>
                              </a:solidFill>
                              <a:latin typeface="Cambria Math" panose="02040503050406030204" pitchFamily="18" charset="0"/>
                            </a:rPr>
                            <m:t>𝑋</m:t>
                          </m:r>
                        </m:e>
                        <m:e>
                          <m:r>
                            <a:rPr lang="en-US" sz="1900" i="1">
                              <a:solidFill>
                                <a:srgbClr val="0066FF"/>
                              </a:solidFill>
                              <a:latin typeface="Cambria Math" panose="02040503050406030204" pitchFamily="18" charset="0"/>
                            </a:rPr>
                            <m:t>𝑌</m:t>
                          </m:r>
                        </m:e>
                      </m:d>
                      <m:r>
                        <a:rPr lang="en-US" sz="1900" b="0" i="1" smtClean="0">
                          <a:solidFill>
                            <a:srgbClr val="0066FF"/>
                          </a:solidFill>
                          <a:latin typeface="Cambria Math" panose="02040503050406030204" pitchFamily="18" charset="0"/>
                        </a:rPr>
                        <m:t>=</m:t>
                      </m:r>
                      <m:f>
                        <m:fPr>
                          <m:ctrlPr>
                            <a:rPr lang="en-US" sz="1900" b="0" i="1" smtClean="0">
                              <a:solidFill>
                                <a:srgbClr val="0066FF"/>
                              </a:solidFill>
                              <a:latin typeface="Cambria Math" panose="02040503050406030204" pitchFamily="18" charset="0"/>
                            </a:rPr>
                          </m:ctrlPr>
                        </m:fPr>
                        <m:num>
                          <m:r>
                            <a:rPr lang="en-US" sz="1900" b="0" i="1" smtClean="0">
                              <a:solidFill>
                                <a:srgbClr val="0066FF"/>
                              </a:solidFill>
                              <a:latin typeface="Cambria Math" panose="02040503050406030204" pitchFamily="18" charset="0"/>
                            </a:rPr>
                            <m:t>𝑃</m:t>
                          </m:r>
                          <m:d>
                            <m:dPr>
                              <m:ctrlPr>
                                <a:rPr lang="en-US" sz="1900" b="0" i="1" smtClean="0">
                                  <a:solidFill>
                                    <a:srgbClr val="0066FF"/>
                                  </a:solidFill>
                                  <a:latin typeface="Cambria Math" panose="02040503050406030204" pitchFamily="18" charset="0"/>
                                </a:rPr>
                              </m:ctrlPr>
                            </m:dPr>
                            <m:e>
                              <m:r>
                                <a:rPr lang="en-US" sz="1900" b="0" i="1" smtClean="0">
                                  <a:solidFill>
                                    <a:srgbClr val="0066FF"/>
                                  </a:solidFill>
                                  <a:latin typeface="Cambria Math" panose="02040503050406030204" pitchFamily="18" charset="0"/>
                                </a:rPr>
                                <m:t>𝑌</m:t>
                              </m:r>
                            </m:e>
                            <m:e>
                              <m:r>
                                <a:rPr lang="en-US" sz="1900" b="0" i="1" smtClean="0">
                                  <a:solidFill>
                                    <a:srgbClr val="0066FF"/>
                                  </a:solidFill>
                                  <a:latin typeface="Cambria Math" panose="02040503050406030204" pitchFamily="18" charset="0"/>
                                </a:rPr>
                                <m:t>𝑋</m:t>
                              </m:r>
                              <m:r>
                                <a:rPr lang="en-US" sz="1900" b="0" i="1" smtClean="0">
                                  <a:solidFill>
                                    <a:srgbClr val="0066FF"/>
                                  </a:solidFill>
                                  <a:latin typeface="Cambria Math" panose="02040503050406030204" pitchFamily="18" charset="0"/>
                                </a:rPr>
                                <m:t>,</m:t>
                              </m:r>
                              <m:r>
                                <a:rPr lang="en-US" sz="1900" b="0" i="1" smtClean="0">
                                  <a:solidFill>
                                    <a:srgbClr val="0066FF"/>
                                  </a:solidFill>
                                  <a:latin typeface="Cambria Math" panose="02040503050406030204" pitchFamily="18" charset="0"/>
                                </a:rPr>
                                <m:t>𝑍</m:t>
                              </m:r>
                            </m:e>
                          </m:d>
                          <m:r>
                            <a:rPr lang="en-US" sz="1900" b="0" i="1" smtClean="0">
                              <a:solidFill>
                                <a:srgbClr val="0066FF"/>
                              </a:solidFill>
                              <a:latin typeface="Cambria Math" panose="02040503050406030204" pitchFamily="18" charset="0"/>
                            </a:rPr>
                            <m:t>𝑃</m:t>
                          </m:r>
                          <m:d>
                            <m:dPr>
                              <m:ctrlPr>
                                <a:rPr lang="en-US" sz="1900" b="0" i="1" smtClean="0">
                                  <a:solidFill>
                                    <a:srgbClr val="0066FF"/>
                                  </a:solidFill>
                                  <a:latin typeface="Cambria Math" panose="02040503050406030204" pitchFamily="18" charset="0"/>
                                </a:rPr>
                              </m:ctrlPr>
                            </m:dPr>
                            <m:e>
                              <m:r>
                                <a:rPr lang="en-US" sz="1900" b="0" i="1" smtClean="0">
                                  <a:solidFill>
                                    <a:srgbClr val="0066FF"/>
                                  </a:solidFill>
                                  <a:latin typeface="Cambria Math" panose="02040503050406030204" pitchFamily="18" charset="0"/>
                                </a:rPr>
                                <m:t>𝑋</m:t>
                              </m:r>
                            </m:e>
                          </m:d>
                          <m:r>
                            <a:rPr lang="en-US" sz="1900" b="0" i="1" smtClean="0">
                              <a:solidFill>
                                <a:srgbClr val="0066FF"/>
                              </a:solidFill>
                              <a:latin typeface="Cambria Math" panose="02040503050406030204" pitchFamily="18" charset="0"/>
                            </a:rPr>
                            <m:t>𝑃</m:t>
                          </m:r>
                          <m:r>
                            <a:rPr lang="en-US" sz="1900" b="0" i="1" smtClean="0">
                              <a:solidFill>
                                <a:srgbClr val="0066FF"/>
                              </a:solidFill>
                              <a:latin typeface="Cambria Math" panose="02040503050406030204" pitchFamily="18" charset="0"/>
                            </a:rPr>
                            <m:t>(</m:t>
                          </m:r>
                          <m:r>
                            <a:rPr lang="en-US" sz="1900" b="0" i="1" smtClean="0">
                              <a:solidFill>
                                <a:srgbClr val="0066FF"/>
                              </a:solidFill>
                              <a:latin typeface="Cambria Math" panose="02040503050406030204" pitchFamily="18" charset="0"/>
                            </a:rPr>
                            <m:t>𝑍</m:t>
                          </m:r>
                          <m:r>
                            <a:rPr lang="en-US" sz="1900" b="0" i="1" smtClean="0">
                              <a:solidFill>
                                <a:srgbClr val="0066FF"/>
                              </a:solidFill>
                              <a:latin typeface="Cambria Math" panose="02040503050406030204" pitchFamily="18" charset="0"/>
                            </a:rPr>
                            <m:t>) </m:t>
                          </m:r>
                        </m:num>
                        <m:den>
                          <m:r>
                            <a:rPr lang="en-US" sz="1900" b="0" i="1" smtClean="0">
                              <a:solidFill>
                                <a:srgbClr val="0066FF"/>
                              </a:solidFill>
                              <a:latin typeface="Cambria Math" panose="02040503050406030204" pitchFamily="18" charset="0"/>
                            </a:rPr>
                            <m:t>𝑃</m:t>
                          </m:r>
                          <m:r>
                            <a:rPr lang="en-US" sz="1900" b="0" i="1" smtClean="0">
                              <a:solidFill>
                                <a:srgbClr val="0066FF"/>
                              </a:solidFill>
                              <a:latin typeface="Cambria Math" panose="02040503050406030204" pitchFamily="18" charset="0"/>
                            </a:rPr>
                            <m:t>(</m:t>
                          </m:r>
                          <m:r>
                            <a:rPr lang="en-US" sz="1900" b="0" i="1" smtClean="0">
                              <a:solidFill>
                                <a:srgbClr val="0066FF"/>
                              </a:solidFill>
                              <a:latin typeface="Cambria Math" panose="02040503050406030204" pitchFamily="18" charset="0"/>
                            </a:rPr>
                            <m:t>𝑌</m:t>
                          </m:r>
                          <m:r>
                            <a:rPr lang="en-US" sz="1900" b="0" i="1" smtClean="0">
                              <a:solidFill>
                                <a:srgbClr val="0066FF"/>
                              </a:solidFill>
                              <a:latin typeface="Cambria Math" panose="02040503050406030204" pitchFamily="18" charset="0"/>
                            </a:rPr>
                            <m:t>)</m:t>
                          </m:r>
                        </m:den>
                      </m:f>
                    </m:oMath>
                  </m:oMathPara>
                </a14:m>
                <a:endParaRPr lang="en-US" sz="1900" dirty="0">
                  <a:solidFill>
                    <a:srgbClr val="0066FF"/>
                  </a:solidFill>
                </a:endParaRPr>
              </a:p>
              <a:p>
                <a:pPr marL="457200" lvl="1" indent="0">
                  <a:buNone/>
                </a:pPr>
                <a14:m>
                  <m:oMathPara xmlns:m="http://schemas.openxmlformats.org/officeDocument/2006/math">
                    <m:oMathParaPr>
                      <m:jc m:val="centerGroup"/>
                    </m:oMathParaPr>
                    <m:oMath xmlns:m="http://schemas.openxmlformats.org/officeDocument/2006/math">
                      <m:r>
                        <a:rPr lang="en-US" sz="1900" i="1" smtClean="0">
                          <a:solidFill>
                            <a:srgbClr val="0066FF"/>
                          </a:solidFill>
                          <a:latin typeface="Cambria Math" panose="02040503050406030204" pitchFamily="18" charset="0"/>
                          <a:ea typeface="Cambria Math" panose="02040503050406030204" pitchFamily="18" charset="0"/>
                        </a:rPr>
                        <m:t>≠</m:t>
                      </m:r>
                      <m:r>
                        <a:rPr lang="en-US" sz="1900" i="1">
                          <a:solidFill>
                            <a:srgbClr val="0066FF"/>
                          </a:solidFill>
                          <a:latin typeface="Cambria Math" panose="02040503050406030204" pitchFamily="18" charset="0"/>
                        </a:rPr>
                        <m:t>𝑃</m:t>
                      </m:r>
                      <m:d>
                        <m:dPr>
                          <m:ctrlPr>
                            <a:rPr lang="en-US" sz="1900" i="1">
                              <a:solidFill>
                                <a:srgbClr val="0066FF"/>
                              </a:solidFill>
                              <a:latin typeface="Cambria Math" panose="02040503050406030204" pitchFamily="18" charset="0"/>
                            </a:rPr>
                          </m:ctrlPr>
                        </m:dPr>
                        <m:e>
                          <m:r>
                            <a:rPr lang="en-US" sz="1900" i="1">
                              <a:solidFill>
                                <a:srgbClr val="0066FF"/>
                              </a:solidFill>
                              <a:latin typeface="Cambria Math" panose="02040503050406030204" pitchFamily="18" charset="0"/>
                            </a:rPr>
                            <m:t>𝑍</m:t>
                          </m:r>
                          <m:r>
                            <a:rPr lang="en-US" sz="1900" b="0" i="1" smtClean="0">
                              <a:solidFill>
                                <a:srgbClr val="0066FF"/>
                              </a:solidFill>
                              <a:latin typeface="Cambria Math" panose="02040503050406030204" pitchFamily="18" charset="0"/>
                            </a:rPr>
                            <m:t>|</m:t>
                          </m:r>
                          <m:r>
                            <a:rPr lang="en-US" sz="1900" b="0" i="1" smtClean="0">
                              <a:solidFill>
                                <a:srgbClr val="0066FF"/>
                              </a:solidFill>
                              <a:latin typeface="Cambria Math" panose="02040503050406030204" pitchFamily="18" charset="0"/>
                            </a:rPr>
                            <m:t>𝑌</m:t>
                          </m:r>
                        </m:e>
                      </m:d>
                      <m:r>
                        <a:rPr lang="en-US" sz="1900" i="1">
                          <a:solidFill>
                            <a:srgbClr val="0066FF"/>
                          </a:solidFill>
                          <a:latin typeface="Cambria Math" panose="02040503050406030204" pitchFamily="18" charset="0"/>
                        </a:rPr>
                        <m:t>𝑃</m:t>
                      </m:r>
                      <m:d>
                        <m:dPr>
                          <m:ctrlPr>
                            <a:rPr lang="en-US" sz="1900" i="1">
                              <a:solidFill>
                                <a:srgbClr val="0066FF"/>
                              </a:solidFill>
                              <a:latin typeface="Cambria Math" panose="02040503050406030204" pitchFamily="18" charset="0"/>
                            </a:rPr>
                          </m:ctrlPr>
                        </m:dPr>
                        <m:e>
                          <m:r>
                            <a:rPr lang="en-US" sz="1900" i="1">
                              <a:solidFill>
                                <a:srgbClr val="0066FF"/>
                              </a:solidFill>
                              <a:latin typeface="Cambria Math" panose="02040503050406030204" pitchFamily="18" charset="0"/>
                            </a:rPr>
                            <m:t>𝑋</m:t>
                          </m:r>
                          <m:r>
                            <a:rPr lang="en-US" sz="1900" b="0" i="1" smtClean="0">
                              <a:solidFill>
                                <a:srgbClr val="0066FF"/>
                              </a:solidFill>
                              <a:latin typeface="Cambria Math" panose="02040503050406030204" pitchFamily="18" charset="0"/>
                            </a:rPr>
                            <m:t>|</m:t>
                          </m:r>
                          <m:r>
                            <a:rPr lang="en-US" sz="1900" b="0" i="1" smtClean="0">
                              <a:solidFill>
                                <a:srgbClr val="0066FF"/>
                              </a:solidFill>
                              <a:latin typeface="Cambria Math" panose="02040503050406030204" pitchFamily="18" charset="0"/>
                            </a:rPr>
                            <m:t>𝑌</m:t>
                          </m:r>
                        </m:e>
                      </m:d>
                    </m:oMath>
                  </m:oMathPara>
                </a14:m>
                <a:endParaRPr lang="en-US" sz="1900" dirty="0">
                  <a:solidFill>
                    <a:srgbClr val="0066FF"/>
                  </a:solidFill>
                </a:endParaRPr>
              </a:p>
              <a:p>
                <a:pPr marL="457200" lvl="1" indent="0">
                  <a:buNone/>
                </a:pPr>
                <a:endParaRPr lang="en-US" sz="2000" dirty="0">
                  <a:solidFill>
                    <a:srgbClr val="0066FF"/>
                  </a:solidFill>
                </a:endParaRPr>
              </a:p>
            </p:txBody>
          </p:sp>
        </mc:Choice>
        <mc:Fallback xmlns="">
          <p:sp>
            <p:nvSpPr>
              <p:cNvPr id="20" name="Content Placeholder 4">
                <a:extLst>
                  <a:ext uri="{FF2B5EF4-FFF2-40B4-BE49-F238E27FC236}">
                    <a16:creationId xmlns:a16="http://schemas.microsoft.com/office/drawing/2014/main" id="{FBCB7AC6-D443-4849-9E13-CAA040B1317C}"/>
                  </a:ext>
                </a:extLst>
              </p:cNvPr>
              <p:cNvSpPr txBox="1">
                <a:spLocks noRot="1" noChangeAspect="1" noMove="1" noResize="1" noEditPoints="1" noAdjustHandles="1" noChangeArrowheads="1" noChangeShapeType="1" noTextEdit="1"/>
              </p:cNvSpPr>
              <p:nvPr/>
            </p:nvSpPr>
            <p:spPr>
              <a:xfrm>
                <a:off x="6268065" y="4267261"/>
                <a:ext cx="6165012" cy="2471437"/>
              </a:xfrm>
              <a:prstGeom prst="rect">
                <a:avLst/>
              </a:prstGeom>
              <a:blipFill>
                <a:blip r:embed="rId5"/>
                <a:stretch>
                  <a:fillRect l="-821" t="-2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9823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mc:AlternateContent xmlns:mc="http://schemas.openxmlformats.org/markup-compatibility/2006" xmlns:p14="http://schemas.microsoft.com/office/powerpoint/2010/main">
        <mc:Choice Requires="p14">
          <p:contentPart p14:bwMode="auto" r:id="rId2">
            <p14:nvContentPartPr>
              <p14:cNvPr id="8" name="墨迹 7">
                <a:extLst>
                  <a:ext uri="{FF2B5EF4-FFF2-40B4-BE49-F238E27FC236}">
                    <a16:creationId xmlns:a16="http://schemas.microsoft.com/office/drawing/2014/main" id="{B1BCE1A3-0645-9341-8E9F-53F0CEDEF074}"/>
                  </a:ext>
                </a:extLst>
              </p14:cNvPr>
              <p14:cNvContentPartPr/>
              <p14:nvPr/>
            </p14:nvContentPartPr>
            <p14:xfrm>
              <a:off x="4426853" y="-1118093"/>
              <a:ext cx="360" cy="360"/>
            </p14:xfrm>
          </p:contentPart>
        </mc:Choice>
        <mc:Fallback xmlns="">
          <p:pic>
            <p:nvPicPr>
              <p:cNvPr id="8" name="墨迹 7">
                <a:extLst>
                  <a:ext uri="{FF2B5EF4-FFF2-40B4-BE49-F238E27FC236}">
                    <a16:creationId xmlns:a16="http://schemas.microsoft.com/office/drawing/2014/main" id="{B1BCE1A3-0645-9341-8E9F-53F0CEDEF074}"/>
                  </a:ext>
                </a:extLst>
              </p:cNvPr>
              <p:cNvPicPr/>
              <p:nvPr/>
            </p:nvPicPr>
            <p:blipFill>
              <a:blip r:embed="rId4"/>
              <a:stretch>
                <a:fillRect/>
              </a:stretch>
            </p:blipFill>
            <p:spPr>
              <a:xfrm>
                <a:off x="4417853" y="-11270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4247B73B-4D8B-C845-B6CA-AD2DA29E9043}"/>
                  </a:ext>
                </a:extLst>
              </p14:cNvPr>
              <p14:cNvContentPartPr/>
              <p14:nvPr/>
            </p14:nvContentPartPr>
            <p14:xfrm>
              <a:off x="4673453" y="-1651973"/>
              <a:ext cx="360" cy="360"/>
            </p14:xfrm>
          </p:contentPart>
        </mc:Choice>
        <mc:Fallback xmlns="">
          <p:pic>
            <p:nvPicPr>
              <p:cNvPr id="9" name="墨迹 8">
                <a:extLst>
                  <a:ext uri="{FF2B5EF4-FFF2-40B4-BE49-F238E27FC236}">
                    <a16:creationId xmlns:a16="http://schemas.microsoft.com/office/drawing/2014/main" id="{4247B73B-4D8B-C845-B6CA-AD2DA29E9043}"/>
                  </a:ext>
                </a:extLst>
              </p:cNvPr>
              <p:cNvPicPr/>
              <p:nvPr/>
            </p:nvPicPr>
            <p:blipFill>
              <a:blip r:embed="rId4"/>
              <a:stretch>
                <a:fillRect/>
              </a:stretch>
            </p:blipFill>
            <p:spPr>
              <a:xfrm>
                <a:off x="4664453" y="-1660613"/>
                <a:ext cx="18000" cy="18000"/>
              </a:xfrm>
              <a:prstGeom prst="rect">
                <a:avLst/>
              </a:prstGeom>
            </p:spPr>
          </p:pic>
        </mc:Fallback>
      </mc:AlternateContent>
      <p:sp>
        <p:nvSpPr>
          <p:cNvPr id="10" name="文本框 9">
            <a:extLst>
              <a:ext uri="{FF2B5EF4-FFF2-40B4-BE49-F238E27FC236}">
                <a16:creationId xmlns:a16="http://schemas.microsoft.com/office/drawing/2014/main" id="{B0CF6A7C-EB3C-054C-940F-413FE0CE4E2F}"/>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Hidden Markov Model (HMM) </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F90F037-3B5B-CE40-8ED0-FE4D425FA77C}"/>
                  </a:ext>
                </a:extLst>
              </p:cNvPr>
              <p:cNvSpPr/>
              <p:nvPr/>
            </p:nvSpPr>
            <p:spPr>
              <a:xfrm>
                <a:off x="1378853" y="1195097"/>
                <a:ext cx="9311314" cy="4524315"/>
              </a:xfrm>
              <a:prstGeom prst="rect">
                <a:avLst/>
              </a:prstGeom>
            </p:spPr>
            <p:txBody>
              <a:bodyPr wrap="square">
                <a:spAutoFit/>
              </a:bodyPr>
              <a:lstStyle/>
              <a:p>
                <a:pPr marL="342900" indent="-342900">
                  <a:buFont typeface="Arial" panose="020B0604020202020204" pitchFamily="34" charset="0"/>
                  <a:buChar char="•"/>
                </a:pPr>
                <a:r>
                  <a:rPr lang="en-US" altLang="zh-CN" sz="2400" dirty="0"/>
                  <a:t>At each time slice </a:t>
                </a:r>
                <a:r>
                  <a:rPr lang="en-US" altLang="zh-CN" sz="2400" i="1" dirty="0"/>
                  <a:t>t</a:t>
                </a:r>
                <a:r>
                  <a:rPr lang="en-US" altLang="zh-CN" sz="2400" dirty="0"/>
                  <a:t>, the state of the world is described by an unobservable variable </a:t>
                </a:r>
                <a14:m>
                  <m:oMath xmlns:m="http://schemas.openxmlformats.org/officeDocument/2006/math">
                    <m:sSub>
                      <m:sSubPr>
                        <m:ctrlPr>
                          <a:rPr lang="en-US" altLang="zh-CN" sz="2400" i="1" dirty="0">
                            <a:solidFill>
                              <a:srgbClr val="0000FF"/>
                            </a:solidFill>
                            <a:latin typeface="Cambria Math" panose="02040503050406030204" pitchFamily="18" charset="0"/>
                          </a:rPr>
                        </m:ctrlPr>
                      </m:sSubPr>
                      <m:e>
                        <m:r>
                          <a:rPr lang="en-US" altLang="zh-CN" sz="2400" i="1" dirty="0">
                            <a:solidFill>
                              <a:srgbClr val="0000FF"/>
                            </a:solidFill>
                            <a:latin typeface="Cambria Math" panose="02040503050406030204" pitchFamily="18" charset="0"/>
                          </a:rPr>
                          <m:t>𝑋</m:t>
                        </m:r>
                      </m:e>
                      <m:sub>
                        <m:r>
                          <a:rPr lang="en-US" altLang="zh-CN" sz="2400" i="1" dirty="0">
                            <a:solidFill>
                              <a:srgbClr val="0000FF"/>
                            </a:solidFill>
                            <a:latin typeface="Cambria Math" panose="02040503050406030204" pitchFamily="18" charset="0"/>
                          </a:rPr>
                          <m:t>𝑡</m:t>
                        </m:r>
                      </m:sub>
                    </m:sSub>
                  </m:oMath>
                </a14:m>
                <a:r>
                  <a:rPr lang="en-US" altLang="zh-CN" sz="2400" dirty="0"/>
                  <a:t> and an observable </a:t>
                </a:r>
                <a:r>
                  <a:rPr lang="en-US" altLang="zh-CN" sz="2400" i="1" dirty="0"/>
                  <a:t>evidence</a:t>
                </a:r>
                <a:r>
                  <a:rPr lang="en-US" altLang="zh-CN" sz="2400" dirty="0"/>
                  <a:t> variable </a:t>
                </a:r>
                <a14:m>
                  <m:oMath xmlns:m="http://schemas.openxmlformats.org/officeDocument/2006/math">
                    <m:sSub>
                      <m:sSubPr>
                        <m:ctrlPr>
                          <a:rPr lang="en-US" altLang="zh-CN" sz="2400" i="1" dirty="0">
                            <a:solidFill>
                              <a:srgbClr val="0000FF"/>
                            </a:solidFill>
                            <a:latin typeface="Cambria Math" panose="02040503050406030204" pitchFamily="18" charset="0"/>
                          </a:rPr>
                        </m:ctrlPr>
                      </m:sSubPr>
                      <m:e>
                        <m:r>
                          <a:rPr lang="en-US" altLang="zh-CN" sz="2400" b="0" i="1" dirty="0" smtClean="0">
                            <a:solidFill>
                              <a:srgbClr val="0000FF"/>
                            </a:solidFill>
                            <a:latin typeface="Cambria Math" panose="02040503050406030204" pitchFamily="18" charset="0"/>
                          </a:rPr>
                          <m:t>𝐸</m:t>
                        </m:r>
                      </m:e>
                      <m:sub>
                        <m:r>
                          <a:rPr lang="en-US" altLang="zh-CN" sz="2400" i="1" dirty="0">
                            <a:solidFill>
                              <a:srgbClr val="0000FF"/>
                            </a:solidFill>
                            <a:latin typeface="Cambria Math" panose="02040503050406030204" pitchFamily="18" charset="0"/>
                          </a:rPr>
                          <m:t>𝑡</m:t>
                        </m:r>
                      </m:sub>
                    </m:sSub>
                  </m:oMath>
                </a14:m>
                <a:endParaRPr lang="en-US" altLang="zh-CN" sz="2400" dirty="0"/>
              </a:p>
              <a:p>
                <a:endParaRPr lang="en-US" altLang="zh-CN" sz="2400" dirty="0"/>
              </a:p>
              <a:p>
                <a:pPr marL="342900" indent="-342900">
                  <a:buFont typeface="Arial" panose="020B0604020202020204" pitchFamily="34" charset="0"/>
                  <a:buChar char="•"/>
                </a:pPr>
                <a:r>
                  <a:rPr lang="en-US" altLang="zh-CN" sz="2400" dirty="0"/>
                  <a:t>Transition model: distribution over the current state given the whole past history:</a:t>
                </a:r>
              </a:p>
              <a:p>
                <a:pPr/>
                <a14:m>
                  <m:oMathPara xmlns:m="http://schemas.openxmlformats.org/officeDocument/2006/math">
                    <m:oMathParaPr>
                      <m:jc m:val="centerGroup"/>
                    </m:oMathParaPr>
                    <m:oMath xmlns:m="http://schemas.openxmlformats.org/officeDocument/2006/math">
                      <m:r>
                        <a:rPr lang="en-US" altLang="zh-CN" sz="2400" i="1" dirty="0" smtClean="0">
                          <a:solidFill>
                            <a:srgbClr val="0000FF"/>
                          </a:solidFill>
                          <a:latin typeface="Cambria Math" panose="02040503050406030204" pitchFamily="18" charset="0"/>
                        </a:rPr>
                        <m:t>𝑃</m:t>
                      </m:r>
                      <m:r>
                        <a:rPr lang="en-US" altLang="zh-CN" sz="2400" i="1" dirty="0" smtClean="0">
                          <a:solidFill>
                            <a:srgbClr val="0000FF"/>
                          </a:solidFill>
                          <a:latin typeface="Cambria Math" panose="02040503050406030204" pitchFamily="18" charset="0"/>
                        </a:rPr>
                        <m:t>(</m:t>
                      </m:r>
                      <m:sSub>
                        <m:sSubPr>
                          <m:ctrlPr>
                            <a:rPr lang="en-US" altLang="zh-CN" sz="2400" i="1" dirty="0">
                              <a:solidFill>
                                <a:srgbClr val="0000FF"/>
                              </a:solidFill>
                              <a:latin typeface="Cambria Math" panose="02040503050406030204" pitchFamily="18" charset="0"/>
                            </a:rPr>
                          </m:ctrlPr>
                        </m:sSubPr>
                        <m:e>
                          <m:r>
                            <a:rPr lang="en-US" altLang="zh-CN" sz="2400" i="1" dirty="0">
                              <a:solidFill>
                                <a:srgbClr val="0000FF"/>
                              </a:solidFill>
                              <a:latin typeface="Cambria Math" panose="02040503050406030204" pitchFamily="18" charset="0"/>
                            </a:rPr>
                            <m:t>𝑋</m:t>
                          </m:r>
                        </m:e>
                        <m:sub>
                          <m:r>
                            <a:rPr lang="en-US" altLang="zh-CN" sz="2400" b="0" i="1" dirty="0" smtClean="0">
                              <a:solidFill>
                                <a:srgbClr val="0000FF"/>
                              </a:solidFill>
                              <a:latin typeface="Cambria Math" panose="02040503050406030204" pitchFamily="18" charset="0"/>
                            </a:rPr>
                            <m:t>𝑡</m:t>
                          </m:r>
                        </m:sub>
                      </m:sSub>
                      <m:r>
                        <a:rPr lang="en-US" altLang="zh-CN" sz="2400" i="1" dirty="0">
                          <a:solidFill>
                            <a:srgbClr val="0000FF"/>
                          </a:solidFill>
                          <a:latin typeface="Cambria Math" panose="02040503050406030204" pitchFamily="18" charset="0"/>
                        </a:rPr>
                        <m:t>|</m:t>
                      </m:r>
                      <m:sSub>
                        <m:sSubPr>
                          <m:ctrlPr>
                            <a:rPr lang="en-US" altLang="zh-CN" sz="2400" i="1" dirty="0">
                              <a:solidFill>
                                <a:srgbClr val="0000FF"/>
                              </a:solidFill>
                              <a:latin typeface="Cambria Math" panose="02040503050406030204" pitchFamily="18" charset="0"/>
                            </a:rPr>
                          </m:ctrlPr>
                        </m:sSubPr>
                        <m:e>
                          <m:r>
                            <a:rPr lang="en-US" altLang="zh-CN" sz="2400" i="1" dirty="0">
                              <a:solidFill>
                                <a:srgbClr val="0000FF"/>
                              </a:solidFill>
                              <a:latin typeface="Cambria Math" panose="02040503050406030204" pitchFamily="18" charset="0"/>
                            </a:rPr>
                            <m:t>𝑋</m:t>
                          </m:r>
                        </m:e>
                        <m:sub>
                          <m:r>
                            <a:rPr lang="en-US" altLang="zh-CN" sz="2400" i="1" dirty="0">
                              <a:solidFill>
                                <a:srgbClr val="0000FF"/>
                              </a:solidFill>
                              <a:latin typeface="Cambria Math" panose="02040503050406030204" pitchFamily="18" charset="0"/>
                            </a:rPr>
                            <m:t>0</m:t>
                          </m:r>
                        </m:sub>
                      </m:sSub>
                      <m:r>
                        <a:rPr lang="en-US" altLang="zh-CN" sz="2400" i="1" dirty="0">
                          <a:solidFill>
                            <a:srgbClr val="0000FF"/>
                          </a:solidFill>
                          <a:latin typeface="Cambria Math" panose="02040503050406030204" pitchFamily="18" charset="0"/>
                        </a:rPr>
                        <m:t>, …,</m:t>
                      </m:r>
                      <m:sSub>
                        <m:sSubPr>
                          <m:ctrlPr>
                            <a:rPr lang="en-US" altLang="zh-CN" sz="2400" i="1" dirty="0">
                              <a:solidFill>
                                <a:srgbClr val="0000FF"/>
                              </a:solidFill>
                              <a:latin typeface="Cambria Math" panose="02040503050406030204" pitchFamily="18" charset="0"/>
                            </a:rPr>
                          </m:ctrlPr>
                        </m:sSubPr>
                        <m:e>
                          <m:r>
                            <a:rPr lang="en-US" altLang="zh-CN" sz="2400" i="1" dirty="0">
                              <a:solidFill>
                                <a:srgbClr val="0000FF"/>
                              </a:solidFill>
                              <a:latin typeface="Cambria Math" panose="02040503050406030204" pitchFamily="18" charset="0"/>
                            </a:rPr>
                            <m:t>𝑋</m:t>
                          </m:r>
                        </m:e>
                        <m:sub>
                          <m:r>
                            <a:rPr lang="en-US" altLang="zh-CN" sz="2400" i="1" dirty="0">
                              <a:solidFill>
                                <a:srgbClr val="0000FF"/>
                              </a:solidFill>
                              <a:latin typeface="Cambria Math" panose="02040503050406030204" pitchFamily="18" charset="0"/>
                            </a:rPr>
                            <m:t>𝑡</m:t>
                          </m:r>
                          <m:r>
                            <a:rPr lang="en-US" altLang="zh-CN" sz="2400" i="1" dirty="0">
                              <a:solidFill>
                                <a:srgbClr val="0000FF"/>
                              </a:solidFill>
                              <a:latin typeface="Cambria Math" panose="02040503050406030204" pitchFamily="18" charset="0"/>
                            </a:rPr>
                            <m:t>−1</m:t>
                          </m:r>
                        </m:sub>
                      </m:sSub>
                      <m:r>
                        <a:rPr lang="en-US" altLang="zh-CN" sz="2400" i="1" dirty="0">
                          <a:solidFill>
                            <a:srgbClr val="0000FF"/>
                          </a:solidFill>
                          <a:latin typeface="Cambria Math" panose="02040503050406030204" pitchFamily="18" charset="0"/>
                        </a:rPr>
                        <m:t>) = </m:t>
                      </m:r>
                      <m:r>
                        <a:rPr lang="en-US" altLang="zh-CN" sz="2400" i="1" dirty="0">
                          <a:solidFill>
                            <a:srgbClr val="0000FF"/>
                          </a:solidFill>
                          <a:latin typeface="Cambria Math" panose="02040503050406030204" pitchFamily="18" charset="0"/>
                        </a:rPr>
                        <m:t>𝑃</m:t>
                      </m:r>
                      <m:r>
                        <a:rPr lang="en-US" altLang="zh-CN" sz="2400" i="1" dirty="0">
                          <a:solidFill>
                            <a:srgbClr val="0000FF"/>
                          </a:solidFill>
                          <a:latin typeface="Cambria Math" panose="02040503050406030204" pitchFamily="18" charset="0"/>
                        </a:rPr>
                        <m:t>(</m:t>
                      </m:r>
                      <m:r>
                        <a:rPr lang="en-US" altLang="zh-CN" sz="2400" i="1" dirty="0" err="1">
                          <a:solidFill>
                            <a:srgbClr val="0000FF"/>
                          </a:solidFill>
                          <a:latin typeface="Cambria Math" panose="02040503050406030204" pitchFamily="18" charset="0"/>
                        </a:rPr>
                        <m:t>𝑋</m:t>
                      </m:r>
                      <m:r>
                        <a:rPr lang="en-US" altLang="zh-CN" sz="2400" i="1" baseline="-25000" dirty="0" err="1">
                          <a:solidFill>
                            <a:srgbClr val="0000FF"/>
                          </a:solidFill>
                          <a:latin typeface="Cambria Math" panose="02040503050406030204" pitchFamily="18" charset="0"/>
                        </a:rPr>
                        <m:t>𝑡</m:t>
                      </m:r>
                      <m:r>
                        <a:rPr lang="en-US" altLang="zh-CN" sz="2400" i="1" dirty="0">
                          <a:solidFill>
                            <a:srgbClr val="0000FF"/>
                          </a:solidFill>
                          <a:latin typeface="Cambria Math" panose="02040503050406030204" pitchFamily="18" charset="0"/>
                        </a:rPr>
                        <m:t>|</m:t>
                      </m:r>
                      <m:sSub>
                        <m:sSubPr>
                          <m:ctrlPr>
                            <a:rPr lang="en-US" altLang="zh-CN" sz="2400" i="1" dirty="0" smtClean="0">
                              <a:solidFill>
                                <a:srgbClr val="0000FF"/>
                              </a:solidFill>
                              <a:latin typeface="Cambria Math" panose="02040503050406030204" pitchFamily="18" charset="0"/>
                            </a:rPr>
                          </m:ctrlPr>
                        </m:sSubPr>
                        <m:e>
                          <m:r>
                            <a:rPr lang="en-US" altLang="zh-CN" sz="2400" b="0" i="1" dirty="0" smtClean="0">
                              <a:solidFill>
                                <a:srgbClr val="0000FF"/>
                              </a:solidFill>
                              <a:latin typeface="Cambria Math" panose="02040503050406030204" pitchFamily="18" charset="0"/>
                            </a:rPr>
                            <m:t>𝑋</m:t>
                          </m:r>
                        </m:e>
                        <m:sub>
                          <m:r>
                            <a:rPr lang="en-US" altLang="zh-CN" sz="2400" b="0" i="1" dirty="0" smtClean="0">
                              <a:solidFill>
                                <a:srgbClr val="0000FF"/>
                              </a:solidFill>
                              <a:latin typeface="Cambria Math" panose="02040503050406030204" pitchFamily="18" charset="0"/>
                            </a:rPr>
                            <m:t>0:</m:t>
                          </m:r>
                          <m:r>
                            <a:rPr lang="en-US" altLang="zh-CN" sz="2400" b="0" i="1" dirty="0" smtClean="0">
                              <a:solidFill>
                                <a:srgbClr val="0000FF"/>
                              </a:solidFill>
                              <a:latin typeface="Cambria Math" panose="02040503050406030204" pitchFamily="18" charset="0"/>
                            </a:rPr>
                            <m:t>𝑡</m:t>
                          </m:r>
                          <m:r>
                            <a:rPr lang="en-US" altLang="zh-CN" sz="2400" b="0" i="1" dirty="0" smtClean="0">
                              <a:solidFill>
                                <a:srgbClr val="0000FF"/>
                              </a:solidFill>
                              <a:latin typeface="Cambria Math" panose="02040503050406030204" pitchFamily="18" charset="0"/>
                            </a:rPr>
                            <m:t>−1</m:t>
                          </m:r>
                        </m:sub>
                      </m:sSub>
                      <m:r>
                        <a:rPr lang="en-US" altLang="zh-CN" sz="2400" i="1" dirty="0">
                          <a:solidFill>
                            <a:srgbClr val="0000FF"/>
                          </a:solidFill>
                          <a:latin typeface="Cambria Math" panose="02040503050406030204" pitchFamily="18" charset="0"/>
                        </a:rPr>
                        <m:t>)</m:t>
                      </m:r>
                      <m:r>
                        <a:rPr lang="en-US" altLang="zh-CN" sz="2400" i="1" dirty="0">
                          <a:solidFill>
                            <a:srgbClr val="0000FF"/>
                          </a:solidFill>
                          <a:latin typeface="Cambria Math" panose="02040503050406030204" pitchFamily="18" charset="0"/>
                          <a:ea typeface="Cambria Math" panose="02040503050406030204" pitchFamily="18" charset="0"/>
                        </a:rPr>
                        <m:t>⇒</m:t>
                      </m:r>
                      <m:r>
                        <a:rPr lang="en-US" altLang="zh-CN" sz="2400" b="0" i="1" dirty="0" smtClean="0">
                          <a:solidFill>
                            <a:srgbClr val="0000FF"/>
                          </a:solidFill>
                          <a:latin typeface="Cambria Math" panose="02040503050406030204" pitchFamily="18" charset="0"/>
                        </a:rPr>
                        <m:t>𝑃</m:t>
                      </m:r>
                      <m:r>
                        <a:rPr lang="en-US" altLang="zh-CN" sz="2400" b="0" i="1" dirty="0" smtClean="0">
                          <a:solidFill>
                            <a:srgbClr val="0000FF"/>
                          </a:solidFill>
                          <a:latin typeface="Cambria Math" panose="02040503050406030204" pitchFamily="18" charset="0"/>
                        </a:rPr>
                        <m:t>(</m:t>
                      </m:r>
                      <m:sSub>
                        <m:sSubPr>
                          <m:ctrlPr>
                            <a:rPr lang="en-US" altLang="zh-CN" sz="2400" i="1" dirty="0">
                              <a:solidFill>
                                <a:srgbClr val="0000FF"/>
                              </a:solidFill>
                              <a:latin typeface="Cambria Math" panose="02040503050406030204" pitchFamily="18" charset="0"/>
                            </a:rPr>
                          </m:ctrlPr>
                        </m:sSubPr>
                        <m:e>
                          <m:sSub>
                            <m:sSubPr>
                              <m:ctrlPr>
                                <a:rPr lang="en-US" altLang="zh-CN" sz="2400" i="1" dirty="0">
                                  <a:solidFill>
                                    <a:srgbClr val="0000FF"/>
                                  </a:solidFill>
                                  <a:latin typeface="Cambria Math" panose="02040503050406030204" pitchFamily="18" charset="0"/>
                                </a:rPr>
                              </m:ctrlPr>
                            </m:sSubPr>
                            <m:e>
                              <m:r>
                                <a:rPr lang="en-US" altLang="zh-CN" sz="2400" i="1" dirty="0">
                                  <a:solidFill>
                                    <a:srgbClr val="0000FF"/>
                                  </a:solidFill>
                                  <a:latin typeface="Cambria Math" panose="02040503050406030204" pitchFamily="18" charset="0"/>
                                </a:rPr>
                                <m:t>𝑋</m:t>
                              </m:r>
                            </m:e>
                            <m:sub>
                              <m:r>
                                <a:rPr lang="en-US" altLang="zh-CN" sz="2400" b="0" i="1" dirty="0" smtClean="0">
                                  <a:solidFill>
                                    <a:srgbClr val="0000FF"/>
                                  </a:solidFill>
                                  <a:latin typeface="Cambria Math" panose="02040503050406030204" pitchFamily="18" charset="0"/>
                                </a:rPr>
                                <m:t>𝑡</m:t>
                              </m:r>
                            </m:sub>
                          </m:sSub>
                          <m:r>
                            <a:rPr lang="en-US" altLang="zh-CN" sz="2400" b="0" i="1" dirty="0" smtClean="0">
                              <a:solidFill>
                                <a:srgbClr val="0000FF"/>
                              </a:solidFill>
                              <a:latin typeface="Cambria Math" panose="02040503050406030204" pitchFamily="18" charset="0"/>
                            </a:rPr>
                            <m:t>|</m:t>
                          </m:r>
                          <m:r>
                            <a:rPr lang="en-US" altLang="zh-CN" sz="2400" i="1" dirty="0">
                              <a:solidFill>
                                <a:srgbClr val="0000FF"/>
                              </a:solidFill>
                              <a:latin typeface="Cambria Math" panose="02040503050406030204" pitchFamily="18" charset="0"/>
                            </a:rPr>
                            <m:t>𝑋</m:t>
                          </m:r>
                        </m:e>
                        <m:sub>
                          <m:r>
                            <a:rPr lang="en-US" altLang="zh-CN" sz="2400" i="1" dirty="0">
                              <a:solidFill>
                                <a:srgbClr val="0000FF"/>
                              </a:solidFill>
                              <a:latin typeface="Cambria Math" panose="02040503050406030204" pitchFamily="18" charset="0"/>
                            </a:rPr>
                            <m:t>𝑡</m:t>
                          </m:r>
                          <m:r>
                            <a:rPr lang="en-US" altLang="zh-CN" sz="2400" i="1" dirty="0">
                              <a:solidFill>
                                <a:srgbClr val="0000FF"/>
                              </a:solidFill>
                              <a:latin typeface="Cambria Math" panose="02040503050406030204" pitchFamily="18" charset="0"/>
                            </a:rPr>
                            <m:t>−1</m:t>
                          </m:r>
                        </m:sub>
                      </m:sSub>
                      <m:r>
                        <a:rPr lang="en-US" altLang="zh-CN" sz="2400" b="0" i="1" dirty="0" smtClean="0">
                          <a:solidFill>
                            <a:srgbClr val="0000FF"/>
                          </a:solidFill>
                          <a:latin typeface="Cambria Math" panose="02040503050406030204" pitchFamily="18" charset="0"/>
                        </a:rPr>
                        <m:t>)</m:t>
                      </m:r>
                      <m:r>
                        <a:rPr lang="en-US" altLang="zh-CN" sz="2400" i="1" dirty="0">
                          <a:solidFill>
                            <a:srgbClr val="0000FF"/>
                          </a:solidFill>
                          <a:latin typeface="Cambria Math" panose="02040503050406030204" pitchFamily="18" charset="0"/>
                        </a:rPr>
                        <m:t> </m:t>
                      </m:r>
                    </m:oMath>
                  </m:oMathPara>
                </a14:m>
                <a:endParaRPr lang="en-US" altLang="zh-CN" sz="2400" dirty="0"/>
              </a:p>
              <a:p>
                <a:pPr algn="ctr"/>
                <a:r>
                  <a:rPr lang="en-US" altLang="zh-CN" sz="2400" dirty="0"/>
                  <a:t>(since the current state is conditionally independent of all the other states given the state in the previous time step)</a:t>
                </a:r>
              </a:p>
              <a:p>
                <a:pPr algn="ctr"/>
                <a:endParaRPr lang="en-US" altLang="zh-CN" sz="2400" dirty="0"/>
              </a:p>
              <a:p>
                <a:pPr marL="342900" indent="-342900">
                  <a:buFont typeface="Arial" panose="020B0604020202020204" pitchFamily="34" charset="0"/>
                  <a:buChar char="•"/>
                </a:pPr>
                <a:r>
                  <a:rPr lang="en-US" altLang="zh-CN" sz="2400" dirty="0"/>
                  <a:t>Observation model:</a:t>
                </a:r>
              </a:p>
              <a:p>
                <a:pPr algn="ctr"/>
                <a:r>
                  <a:rPr lang="en-US" altLang="zh-CN" sz="2400" dirty="0"/>
                  <a:t> </a:t>
                </a:r>
                <a14:m>
                  <m:oMath xmlns:m="http://schemas.openxmlformats.org/officeDocument/2006/math">
                    <m:r>
                      <a:rPr lang="en-US" altLang="zh-CN" sz="2400" i="1" dirty="0" smtClean="0">
                        <a:solidFill>
                          <a:srgbClr val="0000FF"/>
                        </a:solidFill>
                        <a:latin typeface="Cambria Math" panose="02040503050406030204" pitchFamily="18" charset="0"/>
                      </a:rPr>
                      <m:t>𝑃</m:t>
                    </m:r>
                    <m:r>
                      <a:rPr lang="en-US" altLang="zh-CN" sz="2400" i="1" dirty="0" smtClean="0">
                        <a:solidFill>
                          <a:srgbClr val="0000FF"/>
                        </a:solidFill>
                        <a:latin typeface="Cambria Math" panose="02040503050406030204" pitchFamily="18" charset="0"/>
                      </a:rPr>
                      <m:t>(</m:t>
                    </m:r>
                    <m:r>
                      <a:rPr lang="en-US" altLang="zh-CN" sz="2400" i="1" dirty="0" smtClean="0">
                        <a:solidFill>
                          <a:srgbClr val="0000FF"/>
                        </a:solidFill>
                        <a:latin typeface="Cambria Math" panose="02040503050406030204" pitchFamily="18" charset="0"/>
                      </a:rPr>
                      <m:t>𝐸𝑡</m:t>
                    </m:r>
                    <m:r>
                      <a:rPr lang="en-US" altLang="zh-CN" sz="2400" i="1" dirty="0" smtClean="0">
                        <a:solidFill>
                          <a:srgbClr val="0000FF"/>
                        </a:solidFill>
                        <a:latin typeface="Cambria Math" panose="02040503050406030204" pitchFamily="18" charset="0"/>
                      </a:rPr>
                      <m:t> |</m:t>
                    </m:r>
                    <m:sSub>
                      <m:sSubPr>
                        <m:ctrlPr>
                          <a:rPr lang="en-US" altLang="zh-CN" sz="2400" i="1" dirty="0">
                            <a:solidFill>
                              <a:srgbClr val="0000FF"/>
                            </a:solidFill>
                            <a:latin typeface="Cambria Math" panose="02040503050406030204" pitchFamily="18" charset="0"/>
                          </a:rPr>
                        </m:ctrlPr>
                      </m:sSubPr>
                      <m:e>
                        <m:r>
                          <a:rPr lang="en-US" altLang="zh-CN" sz="2400" i="1" dirty="0">
                            <a:solidFill>
                              <a:srgbClr val="0000FF"/>
                            </a:solidFill>
                            <a:latin typeface="Cambria Math" panose="02040503050406030204" pitchFamily="18" charset="0"/>
                          </a:rPr>
                          <m:t>𝑋</m:t>
                        </m:r>
                      </m:e>
                      <m:sub>
                        <m:r>
                          <a:rPr lang="en-US" altLang="zh-CN" sz="2400" i="1" dirty="0">
                            <a:solidFill>
                              <a:srgbClr val="0000FF"/>
                            </a:solidFill>
                            <a:latin typeface="Cambria Math" panose="02040503050406030204" pitchFamily="18" charset="0"/>
                          </a:rPr>
                          <m:t>0:</m:t>
                        </m:r>
                        <m:r>
                          <a:rPr lang="en-US" altLang="zh-CN" sz="2400" i="1" dirty="0">
                            <a:solidFill>
                              <a:srgbClr val="0000FF"/>
                            </a:solidFill>
                            <a:latin typeface="Cambria Math" panose="02040503050406030204" pitchFamily="18" charset="0"/>
                          </a:rPr>
                          <m:t>𝑡</m:t>
                        </m:r>
                      </m:sub>
                    </m:sSub>
                    <m:r>
                      <a:rPr lang="en-US" altLang="zh-CN" sz="2400" i="1" dirty="0" smtClean="0">
                        <a:solidFill>
                          <a:srgbClr val="0000FF"/>
                        </a:solidFill>
                        <a:latin typeface="Cambria Math" panose="02040503050406030204" pitchFamily="18" charset="0"/>
                      </a:rPr>
                      <m:t>,</m:t>
                    </m:r>
                    <m:sSub>
                      <m:sSubPr>
                        <m:ctrlPr>
                          <a:rPr lang="en-US" altLang="zh-CN" sz="2400" i="1" dirty="0">
                            <a:solidFill>
                              <a:srgbClr val="0000FF"/>
                            </a:solidFill>
                            <a:latin typeface="Cambria Math" panose="02040503050406030204" pitchFamily="18" charset="0"/>
                          </a:rPr>
                        </m:ctrlPr>
                      </m:sSubPr>
                      <m:e>
                        <m:r>
                          <a:rPr lang="en-US" altLang="zh-CN" sz="2400" b="0" i="1" dirty="0" smtClean="0">
                            <a:solidFill>
                              <a:srgbClr val="0000FF"/>
                            </a:solidFill>
                            <a:latin typeface="Cambria Math" panose="02040503050406030204" pitchFamily="18" charset="0"/>
                          </a:rPr>
                          <m:t>𝐸</m:t>
                        </m:r>
                      </m:e>
                      <m:sub>
                        <m:r>
                          <a:rPr lang="en-US" altLang="zh-CN" sz="2400" i="1" dirty="0">
                            <a:solidFill>
                              <a:srgbClr val="0000FF"/>
                            </a:solidFill>
                            <a:latin typeface="Cambria Math" panose="02040503050406030204" pitchFamily="18" charset="0"/>
                          </a:rPr>
                          <m:t>0:</m:t>
                        </m:r>
                        <m:r>
                          <a:rPr lang="en-US" altLang="zh-CN" sz="2400" i="1" dirty="0">
                            <a:solidFill>
                              <a:srgbClr val="0000FF"/>
                            </a:solidFill>
                            <a:latin typeface="Cambria Math" panose="02040503050406030204" pitchFamily="18" charset="0"/>
                          </a:rPr>
                          <m:t>𝑡</m:t>
                        </m:r>
                        <m:r>
                          <a:rPr lang="en-US" altLang="zh-CN" sz="2400" i="1" dirty="0">
                            <a:solidFill>
                              <a:srgbClr val="0000FF"/>
                            </a:solidFill>
                            <a:latin typeface="Cambria Math" panose="02040503050406030204" pitchFamily="18" charset="0"/>
                          </a:rPr>
                          <m:t>−1</m:t>
                        </m:r>
                      </m:sub>
                    </m:sSub>
                    <m:r>
                      <a:rPr lang="en-US" altLang="zh-CN" sz="2400" i="1" dirty="0" smtClean="0">
                        <a:solidFill>
                          <a:srgbClr val="0000FF"/>
                        </a:solidFill>
                        <a:latin typeface="Cambria Math" panose="02040503050406030204" pitchFamily="18" charset="0"/>
                      </a:rPr>
                      <m:t>)</m:t>
                    </m:r>
                    <m:r>
                      <a:rPr lang="en-US" altLang="zh-CN" sz="2400" i="1" dirty="0">
                        <a:solidFill>
                          <a:srgbClr val="0000FF"/>
                        </a:solidFill>
                        <a:latin typeface="Cambria Math" panose="02040503050406030204" pitchFamily="18" charset="0"/>
                        <a:ea typeface="Cambria Math" panose="02040503050406030204" pitchFamily="18" charset="0"/>
                      </a:rPr>
                      <m:t>⇒</m:t>
                    </m:r>
                    <m:r>
                      <a:rPr lang="en-US" altLang="zh-CN" sz="2400" b="0" i="1" dirty="0" smtClean="0">
                        <a:solidFill>
                          <a:srgbClr val="0000FF"/>
                        </a:solidFill>
                        <a:latin typeface="Cambria Math" panose="02040503050406030204" pitchFamily="18" charset="0"/>
                        <a:ea typeface="Cambria Math" panose="02040503050406030204" pitchFamily="18" charset="0"/>
                      </a:rPr>
                      <m:t>𝑃</m:t>
                    </m:r>
                    <m:r>
                      <a:rPr lang="en-US" altLang="zh-CN" sz="2400" b="0" i="1" dirty="0" smtClean="0">
                        <a:solidFill>
                          <a:srgbClr val="0000FF"/>
                        </a:solidFill>
                        <a:latin typeface="Cambria Math" panose="02040503050406030204" pitchFamily="18" charset="0"/>
                        <a:ea typeface="Cambria Math" panose="02040503050406030204" pitchFamily="18" charset="0"/>
                      </a:rPr>
                      <m:t>(</m:t>
                    </m:r>
                    <m:sSub>
                      <m:sSubPr>
                        <m:ctrlPr>
                          <a:rPr lang="en-US" altLang="zh-CN" sz="2400" i="1" dirty="0">
                            <a:solidFill>
                              <a:srgbClr val="0000FF"/>
                            </a:solidFill>
                            <a:latin typeface="Cambria Math" panose="02040503050406030204" pitchFamily="18" charset="0"/>
                          </a:rPr>
                        </m:ctrlPr>
                      </m:sSubPr>
                      <m:e>
                        <m:r>
                          <a:rPr lang="en-US" altLang="zh-CN" sz="2400" b="0" i="1" dirty="0" smtClean="0">
                            <a:solidFill>
                              <a:srgbClr val="0000FF"/>
                            </a:solidFill>
                            <a:latin typeface="Cambria Math" panose="02040503050406030204" pitchFamily="18" charset="0"/>
                          </a:rPr>
                          <m:t>𝐸</m:t>
                        </m:r>
                      </m:e>
                      <m:sub>
                        <m:r>
                          <a:rPr lang="en-US" altLang="zh-CN" sz="2400" i="1" dirty="0">
                            <a:solidFill>
                              <a:srgbClr val="0000FF"/>
                            </a:solidFill>
                            <a:latin typeface="Cambria Math" panose="02040503050406030204" pitchFamily="18" charset="0"/>
                          </a:rPr>
                          <m:t>𝑡</m:t>
                        </m:r>
                      </m:sub>
                    </m:sSub>
                    <m:r>
                      <a:rPr lang="en-US" altLang="zh-CN" sz="2400" b="0" i="1" dirty="0" smtClean="0">
                        <a:solidFill>
                          <a:srgbClr val="0000FF"/>
                        </a:solidFill>
                        <a:latin typeface="Cambria Math" panose="02040503050406030204" pitchFamily="18" charset="0"/>
                      </a:rPr>
                      <m:t>|</m:t>
                    </m:r>
                    <m:sSub>
                      <m:sSubPr>
                        <m:ctrlPr>
                          <a:rPr lang="en-US" altLang="zh-CN" sz="2400" i="1" dirty="0">
                            <a:solidFill>
                              <a:srgbClr val="0000FF"/>
                            </a:solidFill>
                            <a:latin typeface="Cambria Math" panose="02040503050406030204" pitchFamily="18" charset="0"/>
                          </a:rPr>
                        </m:ctrlPr>
                      </m:sSubPr>
                      <m:e>
                        <m:r>
                          <a:rPr lang="en-US" altLang="zh-CN" sz="2400" i="1" dirty="0">
                            <a:solidFill>
                              <a:srgbClr val="0000FF"/>
                            </a:solidFill>
                            <a:latin typeface="Cambria Math" panose="02040503050406030204" pitchFamily="18" charset="0"/>
                          </a:rPr>
                          <m:t>𝑋</m:t>
                        </m:r>
                      </m:e>
                      <m:sub>
                        <m:r>
                          <a:rPr lang="en-US" altLang="zh-CN" sz="2400" i="1" dirty="0">
                            <a:solidFill>
                              <a:srgbClr val="0000FF"/>
                            </a:solidFill>
                            <a:latin typeface="Cambria Math" panose="02040503050406030204" pitchFamily="18" charset="0"/>
                          </a:rPr>
                          <m:t>𝑡</m:t>
                        </m:r>
                      </m:sub>
                    </m:sSub>
                    <m:r>
                      <a:rPr lang="en-US" altLang="zh-CN" sz="2400" b="0" i="1" dirty="0" smtClean="0">
                        <a:solidFill>
                          <a:srgbClr val="0000FF"/>
                        </a:solidFill>
                        <a:latin typeface="Cambria Math" panose="02040503050406030204" pitchFamily="18" charset="0"/>
                        <a:ea typeface="Cambria Math" panose="02040503050406030204" pitchFamily="18" charset="0"/>
                      </a:rPr>
                      <m:t>)</m:t>
                    </m:r>
                  </m:oMath>
                </a14:m>
                <a:endParaRPr lang="en-US" altLang="zh-CN" sz="2400" dirty="0">
                  <a:solidFill>
                    <a:srgbClr val="0000FF"/>
                  </a:solidFill>
                </a:endParaRPr>
              </a:p>
              <a:p>
                <a:pPr algn="ctr"/>
                <a:r>
                  <a:rPr lang="en-US" altLang="zh-CN" sz="2400" dirty="0"/>
                  <a:t>(since the evidence at time </a:t>
                </a:r>
                <a14:m>
                  <m:oMath xmlns:m="http://schemas.openxmlformats.org/officeDocument/2006/math">
                    <m:r>
                      <a:rPr lang="en-US" altLang="zh-CN" sz="2400" i="1" dirty="0" smtClean="0">
                        <a:latin typeface="Cambria Math" panose="02040503050406030204" pitchFamily="18" charset="0"/>
                      </a:rPr>
                      <m:t>𝑡</m:t>
                    </m:r>
                  </m:oMath>
                </a14:m>
                <a:r>
                  <a:rPr lang="en-US" altLang="zh-CN" sz="2400" dirty="0"/>
                  <a:t> depends only on the state at time </a:t>
                </a:r>
                <a14:m>
                  <m:oMath xmlns:m="http://schemas.openxmlformats.org/officeDocument/2006/math">
                    <m:r>
                      <a:rPr lang="en-US" altLang="zh-CN" sz="2400" i="1" dirty="0" smtClean="0">
                        <a:latin typeface="Cambria Math" panose="02040503050406030204" pitchFamily="18" charset="0"/>
                      </a:rPr>
                      <m:t>𝑡</m:t>
                    </m:r>
                  </m:oMath>
                </a14:m>
                <a:r>
                  <a:rPr lang="en-US" altLang="zh-CN" sz="2400" dirty="0"/>
                  <a:t>)</a:t>
                </a:r>
              </a:p>
            </p:txBody>
          </p:sp>
        </mc:Choice>
        <mc:Fallback xmlns="">
          <p:sp>
            <p:nvSpPr>
              <p:cNvPr id="2" name="矩形 1">
                <a:extLst>
                  <a:ext uri="{FF2B5EF4-FFF2-40B4-BE49-F238E27FC236}">
                    <a16:creationId xmlns:a16="http://schemas.microsoft.com/office/drawing/2014/main" id="{1F90F037-3B5B-CE40-8ED0-FE4D425FA77C}"/>
                  </a:ext>
                </a:extLst>
              </p:cNvPr>
              <p:cNvSpPr>
                <a:spLocks noRot="1" noChangeAspect="1" noMove="1" noResize="1" noEditPoints="1" noAdjustHandles="1" noChangeArrowheads="1" noChangeShapeType="1" noTextEdit="1"/>
              </p:cNvSpPr>
              <p:nvPr/>
            </p:nvSpPr>
            <p:spPr>
              <a:xfrm>
                <a:off x="1378853" y="1195097"/>
                <a:ext cx="9311314" cy="4524315"/>
              </a:xfrm>
              <a:prstGeom prst="rect">
                <a:avLst/>
              </a:prstGeom>
              <a:blipFill>
                <a:blip r:embed="rId6"/>
                <a:stretch>
                  <a:fillRect l="-817" t="-1120" b="-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68060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mc:AlternateContent xmlns:mc="http://schemas.openxmlformats.org/markup-compatibility/2006" xmlns:p14="http://schemas.microsoft.com/office/powerpoint/2010/main">
        <mc:Choice Requires="p14">
          <p:contentPart p14:bwMode="auto" r:id="rId2">
            <p14:nvContentPartPr>
              <p14:cNvPr id="8" name="墨迹 7">
                <a:extLst>
                  <a:ext uri="{FF2B5EF4-FFF2-40B4-BE49-F238E27FC236}">
                    <a16:creationId xmlns:a16="http://schemas.microsoft.com/office/drawing/2014/main" id="{B1BCE1A3-0645-9341-8E9F-53F0CEDEF074}"/>
                  </a:ext>
                </a:extLst>
              </p14:cNvPr>
              <p14:cNvContentPartPr/>
              <p14:nvPr/>
            </p14:nvContentPartPr>
            <p14:xfrm>
              <a:off x="4426853" y="-1118093"/>
              <a:ext cx="360" cy="360"/>
            </p14:xfrm>
          </p:contentPart>
        </mc:Choice>
        <mc:Fallback xmlns="">
          <p:pic>
            <p:nvPicPr>
              <p:cNvPr id="8" name="墨迹 7">
                <a:extLst>
                  <a:ext uri="{FF2B5EF4-FFF2-40B4-BE49-F238E27FC236}">
                    <a16:creationId xmlns:a16="http://schemas.microsoft.com/office/drawing/2014/main" id="{B1BCE1A3-0645-9341-8E9F-53F0CEDEF074}"/>
                  </a:ext>
                </a:extLst>
              </p:cNvPr>
              <p:cNvPicPr/>
              <p:nvPr/>
            </p:nvPicPr>
            <p:blipFill>
              <a:blip r:embed="rId4"/>
              <a:stretch>
                <a:fillRect/>
              </a:stretch>
            </p:blipFill>
            <p:spPr>
              <a:xfrm>
                <a:off x="4417853" y="-11270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4247B73B-4D8B-C845-B6CA-AD2DA29E9043}"/>
                  </a:ext>
                </a:extLst>
              </p14:cNvPr>
              <p14:cNvContentPartPr/>
              <p14:nvPr/>
            </p14:nvContentPartPr>
            <p14:xfrm>
              <a:off x="4673453" y="-1651973"/>
              <a:ext cx="360" cy="360"/>
            </p14:xfrm>
          </p:contentPart>
        </mc:Choice>
        <mc:Fallback xmlns="">
          <p:pic>
            <p:nvPicPr>
              <p:cNvPr id="9" name="墨迹 8">
                <a:extLst>
                  <a:ext uri="{FF2B5EF4-FFF2-40B4-BE49-F238E27FC236}">
                    <a16:creationId xmlns:a16="http://schemas.microsoft.com/office/drawing/2014/main" id="{4247B73B-4D8B-C845-B6CA-AD2DA29E9043}"/>
                  </a:ext>
                </a:extLst>
              </p:cNvPr>
              <p:cNvPicPr/>
              <p:nvPr/>
            </p:nvPicPr>
            <p:blipFill>
              <a:blip r:embed="rId4"/>
              <a:stretch>
                <a:fillRect/>
              </a:stretch>
            </p:blipFill>
            <p:spPr>
              <a:xfrm>
                <a:off x="4664453" y="-1660613"/>
                <a:ext cx="18000" cy="18000"/>
              </a:xfrm>
              <a:prstGeom prst="rect">
                <a:avLst/>
              </a:prstGeom>
            </p:spPr>
          </p:pic>
        </mc:Fallback>
      </mc:AlternateContent>
      <p:sp>
        <p:nvSpPr>
          <p:cNvPr id="10" name="文本框 9">
            <a:extLst>
              <a:ext uri="{FF2B5EF4-FFF2-40B4-BE49-F238E27FC236}">
                <a16:creationId xmlns:a16="http://schemas.microsoft.com/office/drawing/2014/main" id="{B0CF6A7C-EB3C-054C-940F-413FE0CE4E2F}"/>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HMM Example </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7" name="Picture 2">
            <a:extLst>
              <a:ext uri="{FF2B5EF4-FFF2-40B4-BE49-F238E27FC236}">
                <a16:creationId xmlns:a16="http://schemas.microsoft.com/office/drawing/2014/main" id="{341C255B-76DE-5942-8549-4C3DF9FE9A7E}"/>
              </a:ext>
            </a:extLst>
          </p:cNvPr>
          <p:cNvPicPr>
            <a:picLocks noChangeAspect="1" noChangeArrowheads="1"/>
          </p:cNvPicPr>
          <p:nvPr/>
        </p:nvPicPr>
        <p:blipFill>
          <a:blip r:embed="rId6" cstate="print"/>
          <a:srcRect b="649"/>
          <a:stretch>
            <a:fillRect/>
          </a:stretch>
        </p:blipFill>
        <p:spPr bwMode="auto">
          <a:xfrm>
            <a:off x="3103148" y="1881975"/>
            <a:ext cx="6280539" cy="3051074"/>
          </a:xfrm>
          <a:prstGeom prst="rect">
            <a:avLst/>
          </a:prstGeom>
          <a:noFill/>
          <a:ln w="9525">
            <a:noFill/>
            <a:miter lim="800000"/>
            <a:headEnd/>
            <a:tailEnd/>
          </a:ln>
        </p:spPr>
      </p:pic>
      <p:sp>
        <p:nvSpPr>
          <p:cNvPr id="11" name="TextBox 4">
            <a:extLst>
              <a:ext uri="{FF2B5EF4-FFF2-40B4-BE49-F238E27FC236}">
                <a16:creationId xmlns:a16="http://schemas.microsoft.com/office/drawing/2014/main" id="{B36137E2-615E-C445-8B6A-9EF3B369B476}"/>
              </a:ext>
            </a:extLst>
          </p:cNvPr>
          <p:cNvSpPr txBox="1"/>
          <p:nvPr/>
        </p:nvSpPr>
        <p:spPr>
          <a:xfrm>
            <a:off x="1615352" y="2937547"/>
            <a:ext cx="797975" cy="461665"/>
          </a:xfrm>
          <a:prstGeom prst="rect">
            <a:avLst/>
          </a:prstGeom>
          <a:noFill/>
        </p:spPr>
        <p:txBody>
          <a:bodyPr wrap="none" rtlCol="0">
            <a:spAutoFit/>
          </a:bodyPr>
          <a:lstStyle/>
          <a:p>
            <a:r>
              <a:rPr lang="en-US" sz="2400" dirty="0">
                <a:solidFill>
                  <a:srgbClr val="0000FF"/>
                </a:solidFill>
              </a:rPr>
              <a:t>state</a:t>
            </a:r>
          </a:p>
        </p:txBody>
      </p:sp>
      <p:sp>
        <p:nvSpPr>
          <p:cNvPr id="12" name="TextBox 5">
            <a:extLst>
              <a:ext uri="{FF2B5EF4-FFF2-40B4-BE49-F238E27FC236}">
                <a16:creationId xmlns:a16="http://schemas.microsoft.com/office/drawing/2014/main" id="{C5466CF8-8365-E045-9E19-2CF5ADA1EB6F}"/>
              </a:ext>
            </a:extLst>
          </p:cNvPr>
          <p:cNvSpPr txBox="1"/>
          <p:nvPr/>
        </p:nvSpPr>
        <p:spPr>
          <a:xfrm>
            <a:off x="1615351" y="4405725"/>
            <a:ext cx="1308500" cy="461665"/>
          </a:xfrm>
          <a:prstGeom prst="rect">
            <a:avLst/>
          </a:prstGeom>
          <a:noFill/>
        </p:spPr>
        <p:txBody>
          <a:bodyPr wrap="none" rtlCol="0">
            <a:spAutoFit/>
          </a:bodyPr>
          <a:lstStyle/>
          <a:p>
            <a:r>
              <a:rPr lang="en-US" sz="2400" dirty="0">
                <a:solidFill>
                  <a:srgbClr val="0000FF"/>
                </a:solidFill>
              </a:rPr>
              <a:t>evidence</a:t>
            </a:r>
          </a:p>
        </p:txBody>
      </p:sp>
      <p:sp>
        <p:nvSpPr>
          <p:cNvPr id="13" name="TextBox 11">
            <a:extLst>
              <a:ext uri="{FF2B5EF4-FFF2-40B4-BE49-F238E27FC236}">
                <a16:creationId xmlns:a16="http://schemas.microsoft.com/office/drawing/2014/main" id="{3876101B-2647-664C-B961-0E1A9974BFAD}"/>
              </a:ext>
            </a:extLst>
          </p:cNvPr>
          <p:cNvSpPr txBox="1"/>
          <p:nvPr/>
        </p:nvSpPr>
        <p:spPr>
          <a:xfrm>
            <a:off x="4049686" y="1595736"/>
            <a:ext cx="2276842" cy="461665"/>
          </a:xfrm>
          <a:prstGeom prst="rect">
            <a:avLst/>
          </a:prstGeom>
          <a:noFill/>
        </p:spPr>
        <p:txBody>
          <a:bodyPr wrap="none" rtlCol="0">
            <a:spAutoFit/>
          </a:bodyPr>
          <a:lstStyle/>
          <a:p>
            <a:r>
              <a:rPr lang="en-US" sz="2400" dirty="0">
                <a:solidFill>
                  <a:srgbClr val="0000FF"/>
                </a:solidFill>
              </a:rPr>
              <a:t>Transition model</a:t>
            </a:r>
          </a:p>
        </p:txBody>
      </p:sp>
      <p:sp>
        <p:nvSpPr>
          <p:cNvPr id="14" name="TextBox 12">
            <a:extLst>
              <a:ext uri="{FF2B5EF4-FFF2-40B4-BE49-F238E27FC236}">
                <a16:creationId xmlns:a16="http://schemas.microsoft.com/office/drawing/2014/main" id="{45A885EB-7B00-604A-8AAA-7534DAF3A1EE}"/>
              </a:ext>
            </a:extLst>
          </p:cNvPr>
          <p:cNvSpPr txBox="1"/>
          <p:nvPr/>
        </p:nvSpPr>
        <p:spPr>
          <a:xfrm>
            <a:off x="5878486" y="5562601"/>
            <a:ext cx="2571986" cy="461665"/>
          </a:xfrm>
          <a:prstGeom prst="rect">
            <a:avLst/>
          </a:prstGeom>
          <a:noFill/>
        </p:spPr>
        <p:txBody>
          <a:bodyPr wrap="none" rtlCol="0">
            <a:spAutoFit/>
          </a:bodyPr>
          <a:lstStyle/>
          <a:p>
            <a:r>
              <a:rPr lang="en-US" sz="2400" dirty="0">
                <a:solidFill>
                  <a:srgbClr val="0000FF"/>
                </a:solidFill>
              </a:rPr>
              <a:t>Observation model</a:t>
            </a:r>
          </a:p>
        </p:txBody>
      </p:sp>
      <p:cxnSp>
        <p:nvCxnSpPr>
          <p:cNvPr id="15" name="Straight Arrow Connector 21">
            <a:extLst>
              <a:ext uri="{FF2B5EF4-FFF2-40B4-BE49-F238E27FC236}">
                <a16:creationId xmlns:a16="http://schemas.microsoft.com/office/drawing/2014/main" id="{B7BC3597-A23E-3646-9E25-73683E324DE7}"/>
              </a:ext>
            </a:extLst>
          </p:cNvPr>
          <p:cNvCxnSpPr>
            <a:stCxn id="14" idx="0"/>
          </p:cNvCxnSpPr>
          <p:nvPr/>
        </p:nvCxnSpPr>
        <p:spPr>
          <a:xfrm flipV="1">
            <a:off x="7164479" y="4343400"/>
            <a:ext cx="85608" cy="121920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16" name="墨迹 15">
                <a:extLst>
                  <a:ext uri="{FF2B5EF4-FFF2-40B4-BE49-F238E27FC236}">
                    <a16:creationId xmlns:a16="http://schemas.microsoft.com/office/drawing/2014/main" id="{4BD58847-CEF1-9044-8E69-89827FD85100}"/>
                  </a:ext>
                </a:extLst>
              </p14:cNvPr>
              <p14:cNvContentPartPr/>
              <p14:nvPr/>
            </p14:nvContentPartPr>
            <p14:xfrm>
              <a:off x="7361116" y="4059425"/>
              <a:ext cx="360" cy="162000"/>
            </p14:xfrm>
          </p:contentPart>
        </mc:Choice>
        <mc:Fallback xmlns="">
          <p:pic>
            <p:nvPicPr>
              <p:cNvPr id="16" name="墨迹 15">
                <a:extLst>
                  <a:ext uri="{FF2B5EF4-FFF2-40B4-BE49-F238E27FC236}">
                    <a16:creationId xmlns:a16="http://schemas.microsoft.com/office/drawing/2014/main" id="{4BD58847-CEF1-9044-8E69-89827FD85100}"/>
                  </a:ext>
                </a:extLst>
              </p:cNvPr>
              <p:cNvPicPr/>
              <p:nvPr/>
            </p:nvPicPr>
            <p:blipFill>
              <a:blip r:embed="rId8"/>
              <a:stretch>
                <a:fillRect/>
              </a:stretch>
            </p:blipFill>
            <p:spPr>
              <a:xfrm>
                <a:off x="7352116" y="4050785"/>
                <a:ext cx="18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9D199FC9-B58C-D842-80EC-8AB02DA907E9}"/>
                  </a:ext>
                </a:extLst>
              </p14:cNvPr>
              <p14:cNvContentPartPr/>
              <p14:nvPr/>
            </p14:nvContentPartPr>
            <p14:xfrm>
              <a:off x="7328716" y="4068785"/>
              <a:ext cx="36000" cy="22320"/>
            </p14:xfrm>
          </p:contentPart>
        </mc:Choice>
        <mc:Fallback xmlns="">
          <p:pic>
            <p:nvPicPr>
              <p:cNvPr id="19" name="墨迹 18">
                <a:extLst>
                  <a:ext uri="{FF2B5EF4-FFF2-40B4-BE49-F238E27FC236}">
                    <a16:creationId xmlns:a16="http://schemas.microsoft.com/office/drawing/2014/main" id="{9D199FC9-B58C-D842-80EC-8AB02DA907E9}"/>
                  </a:ext>
                </a:extLst>
              </p:cNvPr>
              <p:cNvPicPr/>
              <p:nvPr/>
            </p:nvPicPr>
            <p:blipFill>
              <a:blip r:embed="rId10"/>
              <a:stretch>
                <a:fillRect/>
              </a:stretch>
            </p:blipFill>
            <p:spPr>
              <a:xfrm>
                <a:off x="7319716" y="4060145"/>
                <a:ext cx="536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墨迹 20">
                <a:extLst>
                  <a:ext uri="{FF2B5EF4-FFF2-40B4-BE49-F238E27FC236}">
                    <a16:creationId xmlns:a16="http://schemas.microsoft.com/office/drawing/2014/main" id="{EA8E9B33-5478-0E43-AECF-DF6AE07C2685}"/>
                  </a:ext>
                </a:extLst>
              </p14:cNvPr>
              <p14:cNvContentPartPr/>
              <p14:nvPr/>
            </p14:nvContentPartPr>
            <p14:xfrm>
              <a:off x="7329796" y="4230065"/>
              <a:ext cx="65160" cy="360"/>
            </p14:xfrm>
          </p:contentPart>
        </mc:Choice>
        <mc:Fallback xmlns="">
          <p:pic>
            <p:nvPicPr>
              <p:cNvPr id="21" name="墨迹 20">
                <a:extLst>
                  <a:ext uri="{FF2B5EF4-FFF2-40B4-BE49-F238E27FC236}">
                    <a16:creationId xmlns:a16="http://schemas.microsoft.com/office/drawing/2014/main" id="{EA8E9B33-5478-0E43-AECF-DF6AE07C2685}"/>
                  </a:ext>
                </a:extLst>
              </p:cNvPr>
              <p:cNvPicPr/>
              <p:nvPr/>
            </p:nvPicPr>
            <p:blipFill>
              <a:blip r:embed="rId12"/>
              <a:stretch>
                <a:fillRect/>
              </a:stretch>
            </p:blipFill>
            <p:spPr>
              <a:xfrm>
                <a:off x="7320796" y="4221425"/>
                <a:ext cx="82800" cy="18000"/>
              </a:xfrm>
              <a:prstGeom prst="rect">
                <a:avLst/>
              </a:prstGeom>
            </p:spPr>
          </p:pic>
        </mc:Fallback>
      </mc:AlternateContent>
    </p:spTree>
    <p:extLst>
      <p:ext uri="{BB962C8B-B14F-4D97-AF65-F5344CB8AC3E}">
        <p14:creationId xmlns:p14="http://schemas.microsoft.com/office/powerpoint/2010/main" val="18950999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1751" y="1534061"/>
            <a:ext cx="9889099" cy="2805063"/>
          </a:xfrm>
          <a:prstGeom prst="rect">
            <a:avLst/>
          </a:prstGeom>
        </p:spPr>
        <p:txBody>
          <a:bodyPr wrap="square">
            <a:spAutoFit/>
          </a:bodyPr>
          <a:lstStyle/>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III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IV</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Final Agenda</a:t>
            </a:r>
          </a:p>
        </p:txBody>
      </p:sp>
      <p:sp>
        <p:nvSpPr>
          <p:cNvPr id="4" name="文本框 3">
            <a:extLst>
              <a:ext uri="{FF2B5EF4-FFF2-40B4-BE49-F238E27FC236}">
                <a16:creationId xmlns:a16="http://schemas.microsoft.com/office/drawing/2014/main" id="{17C9922D-CE0D-814E-B101-4266CCF82FD3}"/>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Outline: Final Review</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1957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8927ADA-96C3-1841-B4D0-7CCBAB58526E}"/>
                  </a:ext>
                </a:extLst>
              </p:cNvPr>
              <p:cNvSpPr/>
              <p:nvPr/>
            </p:nvSpPr>
            <p:spPr>
              <a:xfrm>
                <a:off x="1378853" y="1195097"/>
                <a:ext cx="9311314" cy="5539978"/>
              </a:xfrm>
              <a:prstGeom prst="rect">
                <a:avLst/>
              </a:prstGeom>
            </p:spPr>
            <p:txBody>
              <a:bodyPr wrap="square">
                <a:spAutoFit/>
              </a:bodyPr>
              <a:lstStyle/>
              <a:p>
                <a:pPr marL="342900" indent="-342900">
                  <a:buFont typeface="Arial" panose="020B0604020202020204" pitchFamily="34" charset="0"/>
                  <a:buChar char="•"/>
                </a:pPr>
                <a:r>
                  <a:rPr lang="en-US" altLang="zh-CN" sz="2400" dirty="0"/>
                  <a:t>Inference tasks</a:t>
                </a:r>
              </a:p>
              <a:p>
                <a:pPr marL="800100" lvl="1" indent="-342900">
                  <a:buFont typeface="Arial" panose="020B0604020202020204" pitchFamily="34" charset="0"/>
                  <a:buChar char="•"/>
                </a:pPr>
                <a:r>
                  <a:rPr lang="en-US" altLang="zh-CN" sz="2400" dirty="0"/>
                  <a:t>Filtering: what is the distribution over the current state </a:t>
                </a:r>
                <a14:m>
                  <m:oMath xmlns:m="http://schemas.openxmlformats.org/officeDocument/2006/math">
                    <m:r>
                      <a:rPr lang="en-US" altLang="zh-CN" sz="2400" i="1" dirty="0" smtClean="0">
                        <a:latin typeface="Cambria Math" panose="02040503050406030204" pitchFamily="18" charset="0"/>
                      </a:rPr>
                      <m:t>𝑋</m:t>
                    </m:r>
                    <m:r>
                      <a:rPr lang="en-US" altLang="zh-CN" sz="2400" i="1" baseline="-25000" dirty="0" err="1">
                        <a:latin typeface="Cambria Math" panose="02040503050406030204" pitchFamily="18" charset="0"/>
                      </a:rPr>
                      <m:t>𝑡</m:t>
                    </m:r>
                  </m:oMath>
                </a14:m>
                <a:r>
                  <a:rPr lang="en-US" altLang="zh-CN" sz="2400" dirty="0"/>
                  <a:t> given all the evidence so far,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𝑒</m:t>
                        </m:r>
                      </m:e>
                      <m:sub>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𝑡</m:t>
                        </m:r>
                      </m:sub>
                    </m:sSub>
                  </m:oMath>
                </a14:m>
                <a:endParaRPr lang="en-US" altLang="zh-CN" sz="2400" baseline="-25000" dirty="0"/>
              </a:p>
              <a:p>
                <a:pPr marL="800100" lvl="1" indent="-342900">
                  <a:buFont typeface="Arial" panose="020B0604020202020204" pitchFamily="34" charset="0"/>
                  <a:buChar char="•"/>
                </a:pPr>
                <a:r>
                  <a:rPr lang="en-US" altLang="zh-CN" sz="2400" dirty="0"/>
                  <a:t>Smoothing: what is the distribution of some state </a:t>
                </a:r>
                <a14:m>
                  <m:oMath xmlns:m="http://schemas.openxmlformats.org/officeDocument/2006/math">
                    <m:r>
                      <a:rPr lang="en-US" altLang="zh-CN" sz="2400" i="1" dirty="0" smtClean="0">
                        <a:latin typeface="Cambria Math" panose="02040503050406030204" pitchFamily="18" charset="0"/>
                      </a:rPr>
                      <m:t>𝑋</m:t>
                    </m:r>
                    <m:r>
                      <a:rPr lang="en-US" altLang="zh-CN" sz="2400" i="1" baseline="-25000" dirty="0" err="1">
                        <a:latin typeface="Cambria Math" panose="02040503050406030204" pitchFamily="18" charset="0"/>
                      </a:rPr>
                      <m:t>𝑘</m:t>
                    </m:r>
                  </m:oMath>
                </a14:m>
                <a:r>
                  <a:rPr lang="en-US" altLang="zh-CN" sz="2400" dirty="0"/>
                  <a:t> given the entire observation sequence</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1:</m:t>
                        </m:r>
                        <m:r>
                          <a:rPr lang="en-US" altLang="zh-CN" sz="2400" i="1" dirty="0">
                            <a:latin typeface="Cambria Math" panose="02040503050406030204" pitchFamily="18" charset="0"/>
                          </a:rPr>
                          <m:t>𝑡</m:t>
                        </m:r>
                      </m:sub>
                    </m:sSub>
                  </m:oMath>
                </a14:m>
                <a:r>
                  <a:rPr lang="en-US" altLang="zh-CN" sz="2400" dirty="0"/>
                  <a:t>?</a:t>
                </a:r>
              </a:p>
              <a:p>
                <a:pPr marL="800100" lvl="1" indent="-342900">
                  <a:buFont typeface="Arial" panose="020B0604020202020204" pitchFamily="34" charset="0"/>
                  <a:buChar char="•"/>
                </a:pPr>
                <a:r>
                  <a:rPr lang="en-US" altLang="zh-CN" sz="2400" dirty="0"/>
                  <a:t>Evaluation: compute the probability of a given observation sequence</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1:</m:t>
                        </m:r>
                        <m:r>
                          <a:rPr lang="en-US" altLang="zh-CN" sz="2400" i="1" dirty="0">
                            <a:latin typeface="Cambria Math" panose="02040503050406030204" pitchFamily="18" charset="0"/>
                          </a:rPr>
                          <m:t>𝑡</m:t>
                        </m:r>
                      </m:sub>
                    </m:sSub>
                  </m:oMath>
                </a14:m>
                <a:endParaRPr lang="en-US" altLang="zh-CN" sz="2400" dirty="0"/>
              </a:p>
              <a:p>
                <a:pPr marL="800100" lvl="1" indent="-342900">
                  <a:buFont typeface="Arial" panose="020B0604020202020204" pitchFamily="34" charset="0"/>
                  <a:buChar char="•"/>
                </a:pPr>
                <a:r>
                  <a:rPr lang="en-US" altLang="zh-CN" sz="2400" dirty="0"/>
                  <a:t>Decoding: what is the most likely state sequence</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𝑋</m:t>
                        </m:r>
                      </m:e>
                      <m:sub>
                        <m:r>
                          <a:rPr lang="en-US" altLang="zh-CN" sz="2400" b="0" i="1" dirty="0" smtClean="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𝑡</m:t>
                        </m:r>
                      </m:sub>
                    </m:sSub>
                  </m:oMath>
                </a14:m>
                <a:r>
                  <a:rPr lang="en-US" altLang="zh-CN" sz="2400" dirty="0"/>
                  <a:t>, given the observation sequence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𝑒</m:t>
                        </m:r>
                      </m:e>
                      <m:sub>
                        <m:r>
                          <a:rPr lang="en-US" altLang="zh-CN" sz="2400" i="1" dirty="0">
                            <a:latin typeface="Cambria Math" panose="02040503050406030204" pitchFamily="18" charset="0"/>
                          </a:rPr>
                          <m:t>1:</m:t>
                        </m:r>
                        <m:r>
                          <a:rPr lang="en-US" altLang="zh-CN" sz="2400" i="1" dirty="0">
                            <a:latin typeface="Cambria Math" panose="02040503050406030204" pitchFamily="18" charset="0"/>
                          </a:rPr>
                          <m:t>𝑡</m:t>
                        </m:r>
                      </m:sub>
                    </m:sSub>
                  </m:oMath>
                </a14:m>
                <a:r>
                  <a:rPr lang="en-US" altLang="zh-CN" sz="2400" dirty="0"/>
                  <a:t>?</a:t>
                </a:r>
              </a:p>
              <a:p>
                <a:pPr lvl="1"/>
                <a:endParaRPr lang="en-US" altLang="zh-CN" sz="2400" dirty="0"/>
              </a:p>
              <a:p>
                <a:pPr marL="342900" indent="-342900">
                  <a:buFont typeface="Arial" panose="020B0604020202020204" pitchFamily="34" charset="0"/>
                  <a:buChar char="•"/>
                </a:pPr>
                <a:r>
                  <a:rPr lang="en-US" altLang="zh-CN" sz="2400" dirty="0"/>
                  <a:t>Learning</a:t>
                </a:r>
              </a:p>
              <a:p>
                <a:pPr marL="800100" lvl="1" indent="-342900">
                  <a:buFont typeface="Arial" panose="020B0604020202020204" pitchFamily="34" charset="0"/>
                  <a:buChar char="•"/>
                </a:pPr>
                <a:r>
                  <a:rPr lang="en-US" altLang="zh-CN" sz="2400" dirty="0"/>
                  <a:t>Given a training sample of sequences, learn the model parameters (transition and emission probabilities)</a:t>
                </a:r>
              </a:p>
              <a:p>
                <a:pPr marL="1257300" lvl="2" indent="-342900">
                  <a:buFont typeface="Arial" panose="020B0604020202020204" pitchFamily="34" charset="0"/>
                  <a:buChar char="•"/>
                </a:pPr>
                <a:r>
                  <a:rPr lang="en-US" altLang="zh-CN" sz="2400" dirty="0"/>
                  <a:t>EM (expectation maximization) algorithm</a:t>
                </a:r>
              </a:p>
              <a:p>
                <a:pPr lvl="1"/>
                <a:endParaRPr lang="en-US" altLang="zh-CN" dirty="0"/>
              </a:p>
            </p:txBody>
          </p:sp>
        </mc:Choice>
        <mc:Fallback xmlns="">
          <p:sp>
            <p:nvSpPr>
              <p:cNvPr id="4" name="矩形 3">
                <a:extLst>
                  <a:ext uri="{FF2B5EF4-FFF2-40B4-BE49-F238E27FC236}">
                    <a16:creationId xmlns:a16="http://schemas.microsoft.com/office/drawing/2014/main" id="{F8927ADA-96C3-1841-B4D0-7CCBAB58526E}"/>
                  </a:ext>
                </a:extLst>
              </p:cNvPr>
              <p:cNvSpPr>
                <a:spLocks noRot="1" noChangeAspect="1" noMove="1" noResize="1" noEditPoints="1" noAdjustHandles="1" noChangeArrowheads="1" noChangeShapeType="1" noTextEdit="1"/>
              </p:cNvSpPr>
              <p:nvPr/>
            </p:nvSpPr>
            <p:spPr>
              <a:xfrm>
                <a:off x="1378853" y="1195097"/>
                <a:ext cx="9311314" cy="5539978"/>
              </a:xfrm>
              <a:prstGeom prst="rect">
                <a:avLst/>
              </a:prstGeom>
              <a:blipFill>
                <a:blip r:embed="rId3"/>
                <a:stretch>
                  <a:fillRect l="-817" t="-915" r="-681"/>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5D5EE86-B3BE-CA40-A31D-458EE5BD56EE}"/>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HMM Inference Tasks and Learning</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322779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1751" y="1534061"/>
            <a:ext cx="9889099" cy="2805063"/>
          </a:xfrm>
          <a:prstGeom prst="rect">
            <a:avLst/>
          </a:prstGeom>
        </p:spPr>
        <p:txBody>
          <a:bodyPr wrap="square">
            <a:spAutoFit/>
          </a:bodyPr>
          <a:lstStyle/>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II</a:t>
            </a:r>
          </a:p>
          <a:p>
            <a:pPr marL="685783" indent="-685783" defTabSz="1219170" fontAlgn="base">
              <a:lnSpc>
                <a:spcPct val="150000"/>
              </a:lnSpc>
              <a:spcBef>
                <a:spcPct val="0"/>
              </a:spcBef>
              <a:buFont typeface="+mj-lt"/>
              <a:buAutoNum type="arabicPeriod"/>
            </a:pPr>
            <a:r>
              <a:rPr lang="en-US" altLang="zh-CN" sz="2400" b="1" u="sng" dirty="0">
                <a:solidFill>
                  <a:srgbClr val="FF0000"/>
                </a:solidFill>
                <a:ea typeface="微软雅黑" panose="020B0503020204020204" pitchFamily="34" charset="-122"/>
                <a:cs typeface="Helvetica" panose="020B0604020202020204" pitchFamily="34" charset="0"/>
              </a:rPr>
              <a:t>Key Concept</a:t>
            </a:r>
            <a:r>
              <a:rPr lang="en-US" altLang="zh-CN" sz="2400" b="1" u="sng" dirty="0">
                <a:solidFill>
                  <a:srgbClr val="C00000"/>
                </a:solidFill>
                <a:ea typeface="微软雅黑" panose="020B0503020204020204" pitchFamily="34" charset="-122"/>
                <a:cs typeface="Helvetica" panose="020B0604020202020204" pitchFamily="34" charset="0"/>
              </a:rPr>
              <a:t> </a:t>
            </a:r>
            <a:r>
              <a:rPr lang="en-US" altLang="zh-CN" sz="2400" b="1" u="sng" dirty="0">
                <a:solidFill>
                  <a:srgbClr val="FF0000"/>
                </a:solidFill>
                <a:ea typeface="微软雅黑" panose="020B0503020204020204" pitchFamily="34" charset="-122"/>
                <a:cs typeface="Helvetica" panose="020B0604020202020204" pitchFamily="34" charset="0"/>
              </a:rPr>
              <a:t>Part III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IV</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Final Agenda</a:t>
            </a:r>
          </a:p>
        </p:txBody>
      </p:sp>
      <p:sp>
        <p:nvSpPr>
          <p:cNvPr id="4" name="文本框 3">
            <a:extLst>
              <a:ext uri="{FF2B5EF4-FFF2-40B4-BE49-F238E27FC236}">
                <a16:creationId xmlns:a16="http://schemas.microsoft.com/office/drawing/2014/main" id="{17C9922D-CE0D-814E-B101-4266CCF82FD3}"/>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Outline: Final Review</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07468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pic>
        <p:nvPicPr>
          <p:cNvPr id="6" name="图片 5">
            <a:extLst>
              <a:ext uri="{FF2B5EF4-FFF2-40B4-BE49-F238E27FC236}">
                <a16:creationId xmlns:a16="http://schemas.microsoft.com/office/drawing/2014/main" id="{C6A035E6-875F-8C4E-9F15-E105356C603E}"/>
              </a:ext>
            </a:extLst>
          </p:cNvPr>
          <p:cNvPicPr>
            <a:picLocks noChangeAspect="1"/>
          </p:cNvPicPr>
          <p:nvPr/>
        </p:nvPicPr>
        <p:blipFill>
          <a:blip r:embed="rId2"/>
          <a:stretch>
            <a:fillRect/>
          </a:stretch>
        </p:blipFill>
        <p:spPr>
          <a:xfrm>
            <a:off x="1121177" y="1396828"/>
            <a:ext cx="8579425" cy="379031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墨迹 7">
                <a:extLst>
                  <a:ext uri="{FF2B5EF4-FFF2-40B4-BE49-F238E27FC236}">
                    <a16:creationId xmlns:a16="http://schemas.microsoft.com/office/drawing/2014/main" id="{B1BCE1A3-0645-9341-8E9F-53F0CEDEF074}"/>
                  </a:ext>
                </a:extLst>
              </p14:cNvPr>
              <p14:cNvContentPartPr/>
              <p14:nvPr/>
            </p14:nvContentPartPr>
            <p14:xfrm>
              <a:off x="4426853" y="-1118093"/>
              <a:ext cx="360" cy="360"/>
            </p14:xfrm>
          </p:contentPart>
        </mc:Choice>
        <mc:Fallback xmlns="">
          <p:pic>
            <p:nvPicPr>
              <p:cNvPr id="8" name="墨迹 7">
                <a:extLst>
                  <a:ext uri="{FF2B5EF4-FFF2-40B4-BE49-F238E27FC236}">
                    <a16:creationId xmlns:a16="http://schemas.microsoft.com/office/drawing/2014/main" id="{B1BCE1A3-0645-9341-8E9F-53F0CEDEF074}"/>
                  </a:ext>
                </a:extLst>
              </p:cNvPr>
              <p:cNvPicPr/>
              <p:nvPr/>
            </p:nvPicPr>
            <p:blipFill>
              <a:blip r:embed="rId4"/>
              <a:stretch>
                <a:fillRect/>
              </a:stretch>
            </p:blipFill>
            <p:spPr>
              <a:xfrm>
                <a:off x="4417853" y="-1127093"/>
                <a:ext cx="18000" cy="18000"/>
              </a:xfrm>
              <a:prstGeom prst="rect">
                <a:avLst/>
              </a:prstGeom>
            </p:spPr>
          </p:pic>
        </mc:Fallback>
      </mc:AlternateContent>
      <p:sp>
        <p:nvSpPr>
          <p:cNvPr id="13" name="直接连接符 12">
            <a:extLst>
              <a:ext uri="{FF2B5EF4-FFF2-40B4-BE49-F238E27FC236}">
                <a16:creationId xmlns:a16="http://schemas.microsoft.com/office/drawing/2014/main" id="{82B649B7-BAF5-4625-81EF-897DD3E891E5}"/>
              </a:ext>
            </a:extLst>
          </p:cNvPr>
          <p:cNvSpPr/>
          <p:nvPr/>
        </p:nvSpPr>
        <p:spPr>
          <a:xfrm>
            <a:off x="2422281" y="2335047"/>
            <a:ext cx="1708616"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4247B73B-4D8B-C845-B6CA-AD2DA29E9043}"/>
                  </a:ext>
                </a:extLst>
              </p14:cNvPr>
              <p14:cNvContentPartPr/>
              <p14:nvPr/>
            </p14:nvContentPartPr>
            <p14:xfrm>
              <a:off x="4673453" y="-1651973"/>
              <a:ext cx="360" cy="360"/>
            </p14:xfrm>
          </p:contentPart>
        </mc:Choice>
        <mc:Fallback xmlns="">
          <p:pic>
            <p:nvPicPr>
              <p:cNvPr id="9" name="墨迹 8">
                <a:extLst>
                  <a:ext uri="{FF2B5EF4-FFF2-40B4-BE49-F238E27FC236}">
                    <a16:creationId xmlns:a16="http://schemas.microsoft.com/office/drawing/2014/main" id="{4247B73B-4D8B-C845-B6CA-AD2DA29E9043}"/>
                  </a:ext>
                </a:extLst>
              </p:cNvPr>
              <p:cNvPicPr/>
              <p:nvPr/>
            </p:nvPicPr>
            <p:blipFill>
              <a:blip r:embed="rId4"/>
              <a:stretch>
                <a:fillRect/>
              </a:stretch>
            </p:blipFill>
            <p:spPr>
              <a:xfrm>
                <a:off x="4664453" y="-1660613"/>
                <a:ext cx="18000" cy="18000"/>
              </a:xfrm>
              <a:prstGeom prst="rect">
                <a:avLst/>
              </a:prstGeom>
            </p:spPr>
          </p:pic>
        </mc:Fallback>
      </mc:AlternateContent>
      <p:sp>
        <p:nvSpPr>
          <p:cNvPr id="16" name="直接连接符 15">
            <a:extLst>
              <a:ext uri="{FF2B5EF4-FFF2-40B4-BE49-F238E27FC236}">
                <a16:creationId xmlns:a16="http://schemas.microsoft.com/office/drawing/2014/main" id="{AFE1672A-B94D-4678-94E5-BE5291BB1572}"/>
              </a:ext>
            </a:extLst>
          </p:cNvPr>
          <p:cNvSpPr/>
          <p:nvPr/>
        </p:nvSpPr>
        <p:spPr>
          <a:xfrm>
            <a:off x="2423389" y="4340444"/>
            <a:ext cx="4951188"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8" name="直接连接符 17">
            <a:extLst>
              <a:ext uri="{FF2B5EF4-FFF2-40B4-BE49-F238E27FC236}">
                <a16:creationId xmlns:a16="http://schemas.microsoft.com/office/drawing/2014/main" id="{7C4D8068-45EB-4C49-9562-988D0E26C731}"/>
              </a:ext>
            </a:extLst>
          </p:cNvPr>
          <p:cNvSpPr/>
          <p:nvPr/>
        </p:nvSpPr>
        <p:spPr>
          <a:xfrm>
            <a:off x="2419071" y="2038914"/>
            <a:ext cx="3844384"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zh-CN" altLang="en-US">
              <a:solidFill>
                <a:srgbClr val="E71224"/>
              </a:solidFill>
            </a:endParaRPr>
          </a:p>
        </p:txBody>
      </p:sp>
      <p:sp>
        <p:nvSpPr>
          <p:cNvPr id="17" name="直接连接符 16">
            <a:extLst>
              <a:ext uri="{FF2B5EF4-FFF2-40B4-BE49-F238E27FC236}">
                <a16:creationId xmlns:a16="http://schemas.microsoft.com/office/drawing/2014/main" id="{8CE9EBF0-4DF5-44BA-9898-6C9CADB131FC}"/>
              </a:ext>
            </a:extLst>
          </p:cNvPr>
          <p:cNvSpPr/>
          <p:nvPr/>
        </p:nvSpPr>
        <p:spPr>
          <a:xfrm>
            <a:off x="2422047" y="2638542"/>
            <a:ext cx="2705308"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zh-CN" altLang="en-US">
              <a:solidFill>
                <a:srgbClr val="E71224"/>
              </a:solidFill>
            </a:endParaRPr>
          </a:p>
        </p:txBody>
      </p:sp>
      <p:sp>
        <p:nvSpPr>
          <p:cNvPr id="10" name="文本框 9">
            <a:extLst>
              <a:ext uri="{FF2B5EF4-FFF2-40B4-BE49-F238E27FC236}">
                <a16:creationId xmlns:a16="http://schemas.microsoft.com/office/drawing/2014/main" id="{B0CF6A7C-EB3C-054C-940F-413FE0CE4E2F}"/>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Key</a:t>
            </a:r>
            <a:r>
              <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Concepts Part III</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1" name="直接连接符 10">
            <a:extLst>
              <a:ext uri="{FF2B5EF4-FFF2-40B4-BE49-F238E27FC236}">
                <a16:creationId xmlns:a16="http://schemas.microsoft.com/office/drawing/2014/main" id="{CBBDB98E-0552-71C6-CD10-476DE87C69B1}"/>
              </a:ext>
            </a:extLst>
          </p:cNvPr>
          <p:cNvSpPr/>
          <p:nvPr/>
        </p:nvSpPr>
        <p:spPr>
          <a:xfrm>
            <a:off x="2419072" y="4684397"/>
            <a:ext cx="5524202"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zh-CN" altLang="en-US">
              <a:solidFill>
                <a:srgbClr val="E71224"/>
              </a:solidFill>
            </a:endParaRPr>
          </a:p>
        </p:txBody>
      </p:sp>
    </p:spTree>
    <p:extLst>
      <p:ext uri="{BB962C8B-B14F-4D97-AF65-F5344CB8AC3E}">
        <p14:creationId xmlns:p14="http://schemas.microsoft.com/office/powerpoint/2010/main" val="256291759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mc:AlternateContent xmlns:mc="http://schemas.openxmlformats.org/markup-compatibility/2006" xmlns:p14="http://schemas.microsoft.com/office/powerpoint/2010/main">
        <mc:Choice Requires="p14">
          <p:contentPart p14:bwMode="auto" r:id="rId2">
            <p14:nvContentPartPr>
              <p14:cNvPr id="8" name="墨迹 7">
                <a:extLst>
                  <a:ext uri="{FF2B5EF4-FFF2-40B4-BE49-F238E27FC236}">
                    <a16:creationId xmlns:a16="http://schemas.microsoft.com/office/drawing/2014/main" id="{B1BCE1A3-0645-9341-8E9F-53F0CEDEF074}"/>
                  </a:ext>
                </a:extLst>
              </p14:cNvPr>
              <p14:cNvContentPartPr/>
              <p14:nvPr/>
            </p14:nvContentPartPr>
            <p14:xfrm>
              <a:off x="4426853" y="-1118093"/>
              <a:ext cx="360" cy="360"/>
            </p14:xfrm>
          </p:contentPart>
        </mc:Choice>
        <mc:Fallback xmlns="">
          <p:pic>
            <p:nvPicPr>
              <p:cNvPr id="8" name="墨迹 7">
                <a:extLst>
                  <a:ext uri="{FF2B5EF4-FFF2-40B4-BE49-F238E27FC236}">
                    <a16:creationId xmlns:a16="http://schemas.microsoft.com/office/drawing/2014/main" id="{B1BCE1A3-0645-9341-8E9F-53F0CEDEF074}"/>
                  </a:ext>
                </a:extLst>
              </p:cNvPr>
              <p:cNvPicPr/>
              <p:nvPr/>
            </p:nvPicPr>
            <p:blipFill>
              <a:blip r:embed="rId4"/>
              <a:stretch>
                <a:fillRect/>
              </a:stretch>
            </p:blipFill>
            <p:spPr>
              <a:xfrm>
                <a:off x="4417853" y="-11270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4247B73B-4D8B-C845-B6CA-AD2DA29E9043}"/>
                  </a:ext>
                </a:extLst>
              </p14:cNvPr>
              <p14:cNvContentPartPr/>
              <p14:nvPr/>
            </p14:nvContentPartPr>
            <p14:xfrm>
              <a:off x="4673453" y="-1651973"/>
              <a:ext cx="360" cy="360"/>
            </p14:xfrm>
          </p:contentPart>
        </mc:Choice>
        <mc:Fallback xmlns="">
          <p:pic>
            <p:nvPicPr>
              <p:cNvPr id="9" name="墨迹 8">
                <a:extLst>
                  <a:ext uri="{FF2B5EF4-FFF2-40B4-BE49-F238E27FC236}">
                    <a16:creationId xmlns:a16="http://schemas.microsoft.com/office/drawing/2014/main" id="{4247B73B-4D8B-C845-B6CA-AD2DA29E9043}"/>
                  </a:ext>
                </a:extLst>
              </p:cNvPr>
              <p:cNvPicPr/>
              <p:nvPr/>
            </p:nvPicPr>
            <p:blipFill>
              <a:blip r:embed="rId4"/>
              <a:stretch>
                <a:fillRect/>
              </a:stretch>
            </p:blipFill>
            <p:spPr>
              <a:xfrm>
                <a:off x="4664453" y="-1660613"/>
                <a:ext cx="18000" cy="18000"/>
              </a:xfrm>
              <a:prstGeom prst="rect">
                <a:avLst/>
              </a:prstGeom>
            </p:spPr>
          </p:pic>
        </mc:Fallback>
      </mc:AlternateContent>
      <p:sp>
        <p:nvSpPr>
          <p:cNvPr id="10" name="文本框 9">
            <a:extLst>
              <a:ext uri="{FF2B5EF4-FFF2-40B4-BE49-F238E27FC236}">
                <a16:creationId xmlns:a16="http://schemas.microsoft.com/office/drawing/2014/main" id="{B0CF6A7C-EB3C-054C-940F-413FE0CE4E2F}"/>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Markov Decision Process (MDP)</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F90F037-3B5B-CE40-8ED0-FE4D425FA77C}"/>
                  </a:ext>
                </a:extLst>
              </p:cNvPr>
              <p:cNvSpPr/>
              <p:nvPr/>
            </p:nvSpPr>
            <p:spPr>
              <a:xfrm>
                <a:off x="1378853" y="1328101"/>
                <a:ext cx="8987660" cy="3416320"/>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a:rPr kumimoji="1" lang="en" altLang="zh-CN" sz="2400" i="1" dirty="0" smtClean="0">
                        <a:latin typeface="Cambria Math" panose="02040503050406030204" pitchFamily="18" charset="0"/>
                      </a:rPr>
                      <m:t>𝑆</m:t>
                    </m:r>
                    <m:r>
                      <a:rPr kumimoji="1" lang="en" altLang="zh-CN" sz="2400" i="1" dirty="0" smtClean="0">
                        <a:latin typeface="Cambria Math" panose="02040503050406030204" pitchFamily="18" charset="0"/>
                      </a:rPr>
                      <m:t> </m:t>
                    </m:r>
                  </m:oMath>
                </a14:m>
                <a:r>
                  <a:rPr kumimoji="1" lang="en" altLang="zh-CN" sz="2400" dirty="0"/>
                  <a:t>- finite set of domain states</a:t>
                </a:r>
              </a:p>
              <a:p>
                <a:pPr marL="285750" indent="-285750">
                  <a:buFont typeface="Arial" panose="020B0604020202020204" pitchFamily="34" charset="0"/>
                  <a:buChar char="•"/>
                </a:pPr>
                <a14:m>
                  <m:oMath xmlns:m="http://schemas.openxmlformats.org/officeDocument/2006/math">
                    <m:r>
                      <a:rPr kumimoji="1" lang="en" altLang="zh-CN" sz="2400" i="1" dirty="0" smtClean="0">
                        <a:latin typeface="Cambria Math" panose="02040503050406030204" pitchFamily="18" charset="0"/>
                      </a:rPr>
                      <m:t>𝐴</m:t>
                    </m:r>
                    <m:r>
                      <a:rPr kumimoji="1" lang="en" altLang="zh-CN" sz="2400" i="1" dirty="0" smtClean="0">
                        <a:latin typeface="Cambria Math" panose="02040503050406030204" pitchFamily="18" charset="0"/>
                      </a:rPr>
                      <m:t> </m:t>
                    </m:r>
                  </m:oMath>
                </a14:m>
                <a:r>
                  <a:rPr kumimoji="1" lang="en" altLang="zh-CN" sz="2400" dirty="0"/>
                  <a:t>- finite set of actions</a:t>
                </a:r>
              </a:p>
              <a:p>
                <a:pPr marL="285750" indent="-285750">
                  <a:buFont typeface="Arial" panose="020B0604020202020204" pitchFamily="34" charset="0"/>
                  <a:buChar char="•"/>
                </a:pPr>
                <a14:m>
                  <m:oMath xmlns:m="http://schemas.openxmlformats.org/officeDocument/2006/math">
                    <m:r>
                      <a:rPr kumimoji="1" lang="en" altLang="zh-CN" sz="2400" i="1" dirty="0" smtClean="0">
                        <a:latin typeface="Cambria Math" panose="02040503050406030204" pitchFamily="18" charset="0"/>
                      </a:rPr>
                      <m:t>𝑃</m:t>
                    </m:r>
                    <m:r>
                      <a:rPr kumimoji="1" lang="en" altLang="zh-CN" sz="2400" i="1" dirty="0">
                        <a:latin typeface="Cambria Math" panose="02040503050406030204" pitchFamily="18" charset="0"/>
                      </a:rPr>
                      <m:t>(</m:t>
                    </m:r>
                    <m:sSup>
                      <m:sSupPr>
                        <m:ctrlPr>
                          <a:rPr kumimoji="1" lang="en" altLang="zh-CN" sz="2400" i="1" dirty="0" smtClean="0">
                            <a:latin typeface="Cambria Math" panose="02040503050406030204" pitchFamily="18" charset="0"/>
                          </a:rPr>
                        </m:ctrlPr>
                      </m:sSupPr>
                      <m:e>
                        <m:r>
                          <a:rPr kumimoji="1" lang="en-US" altLang="zh-CN" sz="2400" b="0" i="1" dirty="0" smtClean="0">
                            <a:latin typeface="Cambria Math" panose="02040503050406030204" pitchFamily="18" charset="0"/>
                          </a:rPr>
                          <m:t>𝑠</m:t>
                        </m:r>
                      </m:e>
                      <m:sup>
                        <m:r>
                          <a:rPr kumimoji="1" lang="en-US" altLang="zh-CN" sz="2400" b="0" i="1" dirty="0" smtClean="0">
                            <a:latin typeface="Cambria Math" panose="02040503050406030204" pitchFamily="18" charset="0"/>
                          </a:rPr>
                          <m:t>′</m:t>
                        </m:r>
                      </m:sup>
                    </m:sSup>
                    <m:r>
                      <a:rPr kumimoji="1" lang="en" altLang="zh-CN" sz="2400" i="1" dirty="0">
                        <a:latin typeface="Cambria Math" panose="02040503050406030204" pitchFamily="18" charset="0"/>
                      </a:rPr>
                      <m:t> | </m:t>
                    </m:r>
                    <m:r>
                      <a:rPr kumimoji="1" lang="en" altLang="zh-CN" sz="2400" i="1" dirty="0">
                        <a:latin typeface="Cambria Math" panose="02040503050406030204" pitchFamily="18" charset="0"/>
                      </a:rPr>
                      <m:t>𝑠</m:t>
                    </m:r>
                    <m:r>
                      <a:rPr kumimoji="1" lang="en" altLang="zh-CN" sz="2400" i="1" dirty="0">
                        <a:latin typeface="Cambria Math" panose="02040503050406030204" pitchFamily="18" charset="0"/>
                      </a:rPr>
                      <m:t>, </m:t>
                    </m:r>
                    <m:r>
                      <a:rPr kumimoji="1" lang="en" altLang="zh-CN" sz="2400" i="1" dirty="0">
                        <a:latin typeface="Cambria Math" panose="02040503050406030204" pitchFamily="18" charset="0"/>
                      </a:rPr>
                      <m:t>𝑎</m:t>
                    </m:r>
                    <m:r>
                      <a:rPr kumimoji="1" lang="en" altLang="zh-CN" sz="2400" i="1" dirty="0">
                        <a:latin typeface="Cambria Math" panose="02040503050406030204" pitchFamily="18" charset="0"/>
                      </a:rPr>
                      <m:t>) </m:t>
                    </m:r>
                  </m:oMath>
                </a14:m>
                <a:r>
                  <a:rPr kumimoji="1" lang="en" altLang="zh-CN" sz="2400" dirty="0"/>
                  <a:t>- state transition function</a:t>
                </a:r>
              </a:p>
              <a:p>
                <a:pPr marL="285750" indent="-285750">
                  <a:buFont typeface="Arial" panose="020B0604020202020204" pitchFamily="34" charset="0"/>
                  <a:buChar char="•"/>
                </a:pPr>
                <a14:m>
                  <m:oMath xmlns:m="http://schemas.openxmlformats.org/officeDocument/2006/math">
                    <m:r>
                      <a:rPr kumimoji="1" lang="en" altLang="zh-CN" sz="2400" i="1" dirty="0" smtClean="0">
                        <a:latin typeface="Cambria Math" panose="02040503050406030204" pitchFamily="18" charset="0"/>
                      </a:rPr>
                      <m:t>𝑅</m:t>
                    </m:r>
                    <m:r>
                      <a:rPr kumimoji="1" lang="en" altLang="zh-CN" sz="2400" i="1" dirty="0">
                        <a:latin typeface="Cambria Math" panose="02040503050406030204" pitchFamily="18" charset="0"/>
                      </a:rPr>
                      <m:t>(</m:t>
                    </m:r>
                    <m:r>
                      <a:rPr kumimoji="1" lang="en" altLang="zh-CN" sz="2400" i="1" dirty="0">
                        <a:latin typeface="Cambria Math" panose="02040503050406030204" pitchFamily="18" charset="0"/>
                      </a:rPr>
                      <m:t>𝑠</m:t>
                    </m:r>
                    <m:r>
                      <a:rPr kumimoji="1" lang="en" altLang="zh-CN" sz="2400" i="1" dirty="0">
                        <a:latin typeface="Cambria Math" panose="02040503050406030204" pitchFamily="18" charset="0"/>
                      </a:rPr>
                      <m:t>), </m:t>
                    </m:r>
                    <m:r>
                      <a:rPr kumimoji="1" lang="en" altLang="zh-CN" sz="2400" i="1" dirty="0">
                        <a:latin typeface="Cambria Math" panose="02040503050406030204" pitchFamily="18" charset="0"/>
                      </a:rPr>
                      <m:t>𝑅</m:t>
                    </m:r>
                    <m:r>
                      <a:rPr kumimoji="1" lang="en" altLang="zh-CN" sz="2400" i="1" dirty="0">
                        <a:latin typeface="Cambria Math" panose="02040503050406030204" pitchFamily="18" charset="0"/>
                      </a:rPr>
                      <m:t>(</m:t>
                    </m:r>
                    <m:r>
                      <a:rPr kumimoji="1" lang="en" altLang="zh-CN" sz="2400" i="1" dirty="0">
                        <a:latin typeface="Cambria Math" panose="02040503050406030204" pitchFamily="18" charset="0"/>
                      </a:rPr>
                      <m:t>𝑠</m:t>
                    </m:r>
                    <m:r>
                      <a:rPr kumimoji="1" lang="en" altLang="zh-CN" sz="2400" i="1" dirty="0">
                        <a:latin typeface="Cambria Math" panose="02040503050406030204" pitchFamily="18" charset="0"/>
                      </a:rPr>
                      <m:t>, </m:t>
                    </m:r>
                    <m:r>
                      <a:rPr kumimoji="1" lang="en" altLang="zh-CN" sz="2400" i="1" dirty="0">
                        <a:latin typeface="Cambria Math" panose="02040503050406030204" pitchFamily="18" charset="0"/>
                      </a:rPr>
                      <m:t>𝑎</m:t>
                    </m:r>
                    <m:r>
                      <a:rPr kumimoji="1" lang="en" altLang="zh-CN" sz="2400" i="1" dirty="0">
                        <a:latin typeface="Cambria Math" panose="02040503050406030204" pitchFamily="18" charset="0"/>
                      </a:rPr>
                      <m:t>), </m:t>
                    </m:r>
                    <m:r>
                      <a:rPr kumimoji="1" lang="en" altLang="zh-CN" sz="2400" i="1" dirty="0">
                        <a:latin typeface="Cambria Math" panose="02040503050406030204" pitchFamily="18" charset="0"/>
                      </a:rPr>
                      <m:t>𝑜𝑟</m:t>
                    </m:r>
                    <m:r>
                      <a:rPr kumimoji="1" lang="en" altLang="zh-CN" sz="2400" i="1" dirty="0">
                        <a:latin typeface="Cambria Math" panose="02040503050406030204" pitchFamily="18" charset="0"/>
                      </a:rPr>
                      <m:t> </m:t>
                    </m:r>
                    <m:r>
                      <a:rPr kumimoji="1" lang="en" altLang="zh-CN" sz="2400" i="1" dirty="0">
                        <a:latin typeface="Cambria Math" panose="02040503050406030204" pitchFamily="18" charset="0"/>
                      </a:rPr>
                      <m:t>𝑅</m:t>
                    </m:r>
                    <m:r>
                      <a:rPr kumimoji="1" lang="en" altLang="zh-CN" sz="2400" i="1" dirty="0">
                        <a:latin typeface="Cambria Math" panose="02040503050406030204" pitchFamily="18" charset="0"/>
                      </a:rPr>
                      <m:t>(</m:t>
                    </m:r>
                    <m:r>
                      <a:rPr kumimoji="1" lang="en" altLang="zh-CN" sz="2400" i="1" dirty="0">
                        <a:latin typeface="Cambria Math" panose="02040503050406030204" pitchFamily="18" charset="0"/>
                      </a:rPr>
                      <m:t>𝑠</m:t>
                    </m:r>
                    <m:r>
                      <a:rPr kumimoji="1" lang="en" altLang="zh-CN" sz="2400" i="1" dirty="0">
                        <a:latin typeface="Cambria Math" panose="02040503050406030204" pitchFamily="18" charset="0"/>
                      </a:rPr>
                      <m:t>, </m:t>
                    </m:r>
                    <m:r>
                      <a:rPr kumimoji="1" lang="en" altLang="zh-CN" sz="2400" i="1" dirty="0">
                        <a:latin typeface="Cambria Math" panose="02040503050406030204" pitchFamily="18" charset="0"/>
                      </a:rPr>
                      <m:t>𝑎</m:t>
                    </m:r>
                    <m:r>
                      <a:rPr kumimoji="1" lang="en" altLang="zh-CN" sz="2400" i="1" dirty="0">
                        <a:latin typeface="Cambria Math" panose="02040503050406030204" pitchFamily="18" charset="0"/>
                      </a:rPr>
                      <m:t>, </m:t>
                    </m:r>
                    <m:sSup>
                      <m:sSupPr>
                        <m:ctrlPr>
                          <a:rPr kumimoji="1" lang="en" altLang="zh-CN" sz="2400" i="1" dirty="0" smtClean="0">
                            <a:latin typeface="Cambria Math" panose="02040503050406030204" pitchFamily="18" charset="0"/>
                          </a:rPr>
                        </m:ctrlPr>
                      </m:sSupPr>
                      <m:e>
                        <m:r>
                          <a:rPr kumimoji="1" lang="en-US" altLang="zh-CN" sz="2400" b="0" i="1" dirty="0" smtClean="0">
                            <a:latin typeface="Cambria Math" panose="02040503050406030204" pitchFamily="18" charset="0"/>
                          </a:rPr>
                          <m:t>𝑠</m:t>
                        </m:r>
                      </m:e>
                      <m:sup>
                        <m:r>
                          <a:rPr kumimoji="1" lang="en-US" altLang="zh-CN" sz="2400" b="0" i="1" dirty="0" smtClean="0">
                            <a:latin typeface="Cambria Math" panose="02040503050406030204" pitchFamily="18" charset="0"/>
                          </a:rPr>
                          <m:t>′</m:t>
                        </m:r>
                      </m:sup>
                    </m:sSup>
                    <m:r>
                      <a:rPr kumimoji="1" lang="en" altLang="zh-CN" sz="2400" i="1" dirty="0">
                        <a:latin typeface="Cambria Math" panose="02040503050406030204" pitchFamily="18" charset="0"/>
                      </a:rPr>
                      <m:t>) </m:t>
                    </m:r>
                  </m:oMath>
                </a14:m>
                <a:r>
                  <a:rPr kumimoji="1" lang="en" altLang="zh-CN" sz="2400" dirty="0"/>
                  <a:t>- reward function</a:t>
                </a:r>
              </a:p>
              <a:p>
                <a:r>
                  <a:rPr kumimoji="1" lang="en" altLang="zh-CN" sz="2400" dirty="0"/>
                  <a:t>	</a:t>
                </a:r>
                <a:r>
                  <a:rPr kumimoji="1" lang="en" altLang="zh-CN" sz="2400" dirty="0">
                    <a:solidFill>
                      <a:srgbClr val="FF0000"/>
                    </a:solidFill>
                  </a:rPr>
                  <a:t>Could be negative to reflect cost</a:t>
                </a:r>
              </a:p>
              <a:p>
                <a:pPr marL="285750" indent="-285750">
                  <a:buFont typeface="Arial" panose="020B0604020202020204" pitchFamily="34" charset="0"/>
                  <a:buChar char="•"/>
                </a:pPr>
                <a14:m>
                  <m:oMath xmlns:m="http://schemas.openxmlformats.org/officeDocument/2006/math">
                    <m:sSub>
                      <m:sSubPr>
                        <m:ctrlPr>
                          <a:rPr kumimoji="1" lang="en" altLang="zh-CN" sz="2400" i="1" dirty="0" smtClean="0">
                            <a:latin typeface="Cambria Math" panose="02040503050406030204" pitchFamily="18" charset="0"/>
                          </a:rPr>
                        </m:ctrlPr>
                      </m:sSubPr>
                      <m:e>
                        <m:r>
                          <a:rPr kumimoji="1" lang="en-US" altLang="zh-CN" sz="2400" b="0" i="1" dirty="0" smtClean="0">
                            <a:latin typeface="Cambria Math" panose="02040503050406030204" pitchFamily="18" charset="0"/>
                          </a:rPr>
                          <m:t>𝑆</m:t>
                        </m:r>
                      </m:e>
                      <m:sub>
                        <m:r>
                          <a:rPr kumimoji="1" lang="en-US" altLang="zh-CN" sz="2400" b="0" i="1" dirty="0" smtClean="0">
                            <a:latin typeface="Cambria Math" panose="02040503050406030204" pitchFamily="18" charset="0"/>
                          </a:rPr>
                          <m:t>0</m:t>
                        </m:r>
                      </m:sub>
                    </m:sSub>
                    <m:r>
                      <a:rPr kumimoji="1" lang="en-US" altLang="zh-CN" sz="2400" b="0" i="1" dirty="0" smtClean="0">
                        <a:latin typeface="Cambria Math" panose="02040503050406030204" pitchFamily="18" charset="0"/>
                      </a:rPr>
                      <m:t> </m:t>
                    </m:r>
                  </m:oMath>
                </a14:m>
                <a:r>
                  <a:rPr kumimoji="1" lang="en" altLang="zh-CN" sz="2400" dirty="0"/>
                  <a:t>- initial state</a:t>
                </a:r>
              </a:p>
              <a:p>
                <a:pPr marL="285750" indent="-285750">
                  <a:buFont typeface="Arial" panose="020B0604020202020204" pitchFamily="34" charset="0"/>
                  <a:buChar char="•"/>
                </a:pPr>
                <a:r>
                  <a:rPr kumimoji="1" lang="en" altLang="zh-CN" sz="2400" dirty="0"/>
                  <a:t>The Markov assumption:</a:t>
                </a:r>
              </a:p>
              <a:p>
                <a:r>
                  <a:rPr kumimoji="1" lang="en" altLang="zh-CN" sz="2400" dirty="0"/>
                  <a:t> </a:t>
                </a:r>
                <a:endParaRPr kumimoji="1"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 altLang="zh-CN" sz="2400" i="1" dirty="0" smtClean="0">
                          <a:solidFill>
                            <a:srgbClr val="FF0000"/>
                          </a:solidFill>
                          <a:latin typeface="Cambria Math" panose="02040503050406030204" pitchFamily="18" charset="0"/>
                        </a:rPr>
                        <m:t>𝑃</m:t>
                      </m:r>
                      <m:r>
                        <a:rPr kumimoji="1" lang="en" altLang="zh-CN" sz="2400" i="1" dirty="0" smtClean="0">
                          <a:solidFill>
                            <a:srgbClr val="FF0000"/>
                          </a:solidFill>
                          <a:latin typeface="Cambria Math" panose="02040503050406030204" pitchFamily="18" charset="0"/>
                        </a:rPr>
                        <m:t>(</m:t>
                      </m:r>
                      <m:sSub>
                        <m:sSubPr>
                          <m:ctrlPr>
                            <a:rPr kumimoji="1" lang="en" altLang="zh-CN" sz="2400" i="1" dirty="0" smtClean="0">
                              <a:solidFill>
                                <a:srgbClr val="FF0000"/>
                              </a:solidFill>
                              <a:latin typeface="Cambria Math" panose="02040503050406030204" pitchFamily="18" charset="0"/>
                            </a:rPr>
                          </m:ctrlPr>
                        </m:sSubPr>
                        <m:e>
                          <m:r>
                            <a:rPr kumimoji="1" lang="en-US" altLang="zh-CN" sz="2400" b="0" i="1" dirty="0" smtClean="0">
                              <a:solidFill>
                                <a:srgbClr val="FF0000"/>
                              </a:solidFill>
                              <a:latin typeface="Cambria Math" panose="02040503050406030204" pitchFamily="18" charset="0"/>
                            </a:rPr>
                            <m:t>𝑠</m:t>
                          </m:r>
                        </m:e>
                        <m:sub>
                          <m:r>
                            <a:rPr kumimoji="1" lang="en-US" altLang="zh-CN" sz="2400" b="0" i="1" dirty="0" smtClean="0">
                              <a:solidFill>
                                <a:srgbClr val="FF0000"/>
                              </a:solidFill>
                              <a:latin typeface="Cambria Math" panose="02040503050406030204" pitchFamily="18" charset="0"/>
                            </a:rPr>
                            <m:t>𝑡</m:t>
                          </m:r>
                        </m:sub>
                      </m:sSub>
                      <m:r>
                        <a:rPr kumimoji="1" lang="en" altLang="zh-CN" sz="2400" i="1" dirty="0">
                          <a:solidFill>
                            <a:srgbClr val="FF0000"/>
                          </a:solidFill>
                          <a:latin typeface="Cambria Math" panose="02040503050406030204" pitchFamily="18" charset="0"/>
                        </a:rPr>
                        <m:t> |</m:t>
                      </m:r>
                      <m:sSub>
                        <m:sSubPr>
                          <m:ctrlPr>
                            <a:rPr kumimoji="1" lang="en" altLang="zh-CN" sz="2400" i="1" dirty="0">
                              <a:solidFill>
                                <a:srgbClr val="FF0000"/>
                              </a:solidFill>
                              <a:latin typeface="Cambria Math" panose="02040503050406030204" pitchFamily="18" charset="0"/>
                            </a:rPr>
                          </m:ctrlPr>
                        </m:sSubPr>
                        <m:e>
                          <m:r>
                            <a:rPr kumimoji="1" lang="en-US" altLang="zh-CN" sz="2400" i="1" dirty="0">
                              <a:solidFill>
                                <a:srgbClr val="FF0000"/>
                              </a:solidFill>
                              <a:latin typeface="Cambria Math" panose="02040503050406030204" pitchFamily="18" charset="0"/>
                            </a:rPr>
                            <m:t>𝑠</m:t>
                          </m:r>
                        </m:e>
                        <m:sub>
                          <m:r>
                            <a:rPr kumimoji="1" lang="en-US" altLang="zh-CN" sz="2400" i="1" dirty="0">
                              <a:solidFill>
                                <a:srgbClr val="FF0000"/>
                              </a:solidFill>
                              <a:latin typeface="Cambria Math" panose="02040503050406030204" pitchFamily="18" charset="0"/>
                            </a:rPr>
                            <m:t>𝑡</m:t>
                          </m:r>
                          <m:r>
                            <a:rPr kumimoji="1" lang="en-US" altLang="zh-CN" sz="2400" b="0" i="1" dirty="0" smtClean="0">
                              <a:solidFill>
                                <a:srgbClr val="FF0000"/>
                              </a:solidFill>
                              <a:latin typeface="Cambria Math" panose="02040503050406030204" pitchFamily="18" charset="0"/>
                            </a:rPr>
                            <m:t>−1</m:t>
                          </m:r>
                        </m:sub>
                      </m:sSub>
                      <m:r>
                        <a:rPr kumimoji="1" lang="en" altLang="zh-CN" sz="2400" i="1" dirty="0">
                          <a:solidFill>
                            <a:srgbClr val="FF0000"/>
                          </a:solidFill>
                          <a:latin typeface="Cambria Math" panose="02040503050406030204" pitchFamily="18" charset="0"/>
                        </a:rPr>
                        <m:t>,</m:t>
                      </m:r>
                      <m:r>
                        <a:rPr kumimoji="1" lang="en-US" altLang="zh-CN" sz="2400" b="0" i="1" dirty="0" smtClean="0">
                          <a:solidFill>
                            <a:srgbClr val="FF0000"/>
                          </a:solidFill>
                          <a:latin typeface="Cambria Math" panose="02040503050406030204" pitchFamily="18" charset="0"/>
                        </a:rPr>
                        <m:t> </m:t>
                      </m:r>
                      <m:sSub>
                        <m:sSubPr>
                          <m:ctrlPr>
                            <a:rPr kumimoji="1" lang="en" altLang="zh-CN" sz="2400" i="1" dirty="0">
                              <a:solidFill>
                                <a:srgbClr val="FF0000"/>
                              </a:solidFill>
                              <a:latin typeface="Cambria Math" panose="02040503050406030204" pitchFamily="18" charset="0"/>
                            </a:rPr>
                          </m:ctrlPr>
                        </m:sSubPr>
                        <m:e>
                          <m:r>
                            <a:rPr kumimoji="1" lang="en-US" altLang="zh-CN" sz="2400" i="1" dirty="0">
                              <a:solidFill>
                                <a:srgbClr val="FF0000"/>
                              </a:solidFill>
                              <a:latin typeface="Cambria Math" panose="02040503050406030204" pitchFamily="18" charset="0"/>
                            </a:rPr>
                            <m:t>𝑠</m:t>
                          </m:r>
                        </m:e>
                        <m:sub>
                          <m:r>
                            <a:rPr kumimoji="1" lang="en-US" altLang="zh-CN" sz="2400" i="1" dirty="0">
                              <a:solidFill>
                                <a:srgbClr val="FF0000"/>
                              </a:solidFill>
                              <a:latin typeface="Cambria Math" panose="02040503050406030204" pitchFamily="18" charset="0"/>
                            </a:rPr>
                            <m:t>𝑡</m:t>
                          </m:r>
                          <m:r>
                            <a:rPr kumimoji="1" lang="en-US" altLang="zh-CN" sz="2400" b="0" i="1" dirty="0" smtClean="0">
                              <a:solidFill>
                                <a:srgbClr val="FF0000"/>
                              </a:solidFill>
                              <a:latin typeface="Cambria Math" panose="02040503050406030204" pitchFamily="18" charset="0"/>
                            </a:rPr>
                            <m:t>−2</m:t>
                          </m:r>
                        </m:sub>
                      </m:sSub>
                      <m:r>
                        <a:rPr kumimoji="1" lang="en" altLang="zh-CN" sz="2400" i="1" dirty="0">
                          <a:solidFill>
                            <a:srgbClr val="FF0000"/>
                          </a:solidFill>
                          <a:latin typeface="Cambria Math" panose="02040503050406030204" pitchFamily="18" charset="0"/>
                        </a:rPr>
                        <m:t>, …,</m:t>
                      </m:r>
                      <m:sSub>
                        <m:sSubPr>
                          <m:ctrlPr>
                            <a:rPr kumimoji="1" lang="en" altLang="zh-CN" sz="2400" i="1" dirty="0">
                              <a:solidFill>
                                <a:srgbClr val="FF0000"/>
                              </a:solidFill>
                              <a:latin typeface="Cambria Math" panose="02040503050406030204" pitchFamily="18" charset="0"/>
                            </a:rPr>
                          </m:ctrlPr>
                        </m:sSubPr>
                        <m:e>
                          <m:r>
                            <a:rPr kumimoji="1" lang="en-US" altLang="zh-CN" sz="2400" i="1" dirty="0">
                              <a:solidFill>
                                <a:srgbClr val="FF0000"/>
                              </a:solidFill>
                              <a:latin typeface="Cambria Math" panose="02040503050406030204" pitchFamily="18" charset="0"/>
                            </a:rPr>
                            <m:t>𝑠</m:t>
                          </m:r>
                        </m:e>
                        <m:sub>
                          <m:r>
                            <a:rPr kumimoji="1" lang="en-US" altLang="zh-CN" sz="2400" b="0" i="1" dirty="0" smtClean="0">
                              <a:solidFill>
                                <a:srgbClr val="FF0000"/>
                              </a:solidFill>
                              <a:latin typeface="Cambria Math" panose="02040503050406030204" pitchFamily="18" charset="0"/>
                            </a:rPr>
                            <m:t>1</m:t>
                          </m:r>
                        </m:sub>
                      </m:sSub>
                      <m:r>
                        <a:rPr kumimoji="1" lang="en" altLang="zh-CN" sz="2400" i="1" dirty="0">
                          <a:solidFill>
                            <a:srgbClr val="FF0000"/>
                          </a:solidFill>
                          <a:latin typeface="Cambria Math" panose="02040503050406030204" pitchFamily="18" charset="0"/>
                        </a:rPr>
                        <m:t>, </m:t>
                      </m:r>
                      <m:r>
                        <a:rPr kumimoji="1" lang="en" altLang="zh-CN" sz="2400" i="1" dirty="0">
                          <a:solidFill>
                            <a:srgbClr val="FF0000"/>
                          </a:solidFill>
                          <a:latin typeface="Cambria Math" panose="02040503050406030204" pitchFamily="18" charset="0"/>
                        </a:rPr>
                        <m:t>𝑎</m:t>
                      </m:r>
                      <m:r>
                        <a:rPr kumimoji="1" lang="en" altLang="zh-CN" sz="2400" i="1" dirty="0">
                          <a:solidFill>
                            <a:srgbClr val="FF0000"/>
                          </a:solidFill>
                          <a:latin typeface="Cambria Math" panose="02040503050406030204" pitchFamily="18" charset="0"/>
                        </a:rPr>
                        <m:t>) = </m:t>
                      </m:r>
                      <m:r>
                        <a:rPr kumimoji="1" lang="en" altLang="zh-CN" sz="2400" i="1" dirty="0">
                          <a:solidFill>
                            <a:srgbClr val="FF0000"/>
                          </a:solidFill>
                          <a:latin typeface="Cambria Math" panose="02040503050406030204" pitchFamily="18" charset="0"/>
                        </a:rPr>
                        <m:t>𝑃</m:t>
                      </m:r>
                      <m:r>
                        <a:rPr kumimoji="1" lang="en" altLang="zh-CN" sz="2400" i="1" dirty="0" smtClean="0">
                          <a:solidFill>
                            <a:srgbClr val="FF0000"/>
                          </a:solidFill>
                          <a:latin typeface="Cambria Math" panose="02040503050406030204" pitchFamily="18" charset="0"/>
                        </a:rPr>
                        <m:t>(</m:t>
                      </m:r>
                      <m:sSub>
                        <m:sSubPr>
                          <m:ctrlPr>
                            <a:rPr kumimoji="1" lang="en" altLang="zh-CN" sz="2400" i="1" dirty="0">
                              <a:solidFill>
                                <a:srgbClr val="FF0000"/>
                              </a:solidFill>
                              <a:latin typeface="Cambria Math" panose="02040503050406030204" pitchFamily="18" charset="0"/>
                            </a:rPr>
                          </m:ctrlPr>
                        </m:sSubPr>
                        <m:e>
                          <m:r>
                            <a:rPr kumimoji="1" lang="en-US" altLang="zh-CN" sz="2400" i="1" dirty="0">
                              <a:solidFill>
                                <a:srgbClr val="FF0000"/>
                              </a:solidFill>
                              <a:latin typeface="Cambria Math" panose="02040503050406030204" pitchFamily="18" charset="0"/>
                            </a:rPr>
                            <m:t>𝑠</m:t>
                          </m:r>
                        </m:e>
                        <m:sub>
                          <m:r>
                            <a:rPr kumimoji="1" lang="en-US" altLang="zh-CN" sz="2400" i="1" dirty="0">
                              <a:solidFill>
                                <a:srgbClr val="FF0000"/>
                              </a:solidFill>
                              <a:latin typeface="Cambria Math" panose="02040503050406030204" pitchFamily="18" charset="0"/>
                            </a:rPr>
                            <m:t>𝑡</m:t>
                          </m:r>
                        </m:sub>
                      </m:sSub>
                      <m:r>
                        <a:rPr kumimoji="1" lang="en" altLang="zh-CN" sz="2400" i="1" dirty="0">
                          <a:solidFill>
                            <a:srgbClr val="FF0000"/>
                          </a:solidFill>
                          <a:latin typeface="Cambria Math" panose="02040503050406030204" pitchFamily="18" charset="0"/>
                        </a:rPr>
                        <m:t>|</m:t>
                      </m:r>
                      <m:sSub>
                        <m:sSubPr>
                          <m:ctrlPr>
                            <a:rPr kumimoji="1" lang="en" altLang="zh-CN" sz="2400" i="1" dirty="0">
                              <a:solidFill>
                                <a:srgbClr val="FF0000"/>
                              </a:solidFill>
                              <a:latin typeface="Cambria Math" panose="02040503050406030204" pitchFamily="18" charset="0"/>
                            </a:rPr>
                          </m:ctrlPr>
                        </m:sSubPr>
                        <m:e>
                          <m:r>
                            <a:rPr kumimoji="1" lang="en-US" altLang="zh-CN" sz="2400" i="1" dirty="0">
                              <a:solidFill>
                                <a:srgbClr val="FF0000"/>
                              </a:solidFill>
                              <a:latin typeface="Cambria Math" panose="02040503050406030204" pitchFamily="18" charset="0"/>
                            </a:rPr>
                            <m:t>𝑠</m:t>
                          </m:r>
                        </m:e>
                        <m:sub>
                          <m:r>
                            <a:rPr kumimoji="1" lang="en-US" altLang="zh-CN" sz="2400" i="1" dirty="0">
                              <a:solidFill>
                                <a:srgbClr val="FF0000"/>
                              </a:solidFill>
                              <a:latin typeface="Cambria Math" panose="02040503050406030204" pitchFamily="18" charset="0"/>
                            </a:rPr>
                            <m:t>𝑡</m:t>
                          </m:r>
                          <m:r>
                            <a:rPr kumimoji="1" lang="en-US" altLang="zh-CN" sz="2400" b="0" i="1" dirty="0" smtClean="0">
                              <a:solidFill>
                                <a:srgbClr val="FF0000"/>
                              </a:solidFill>
                              <a:latin typeface="Cambria Math" panose="02040503050406030204" pitchFamily="18" charset="0"/>
                            </a:rPr>
                            <m:t>−1</m:t>
                          </m:r>
                        </m:sub>
                      </m:sSub>
                      <m:r>
                        <a:rPr kumimoji="1" lang="en" altLang="zh-CN" sz="2400" i="1" dirty="0">
                          <a:solidFill>
                            <a:srgbClr val="FF0000"/>
                          </a:solidFill>
                          <a:latin typeface="Cambria Math" panose="02040503050406030204" pitchFamily="18" charset="0"/>
                        </a:rPr>
                        <m:t>, </m:t>
                      </m:r>
                      <m:r>
                        <a:rPr kumimoji="1" lang="en" altLang="zh-CN" sz="2400" i="1" dirty="0">
                          <a:solidFill>
                            <a:srgbClr val="FF0000"/>
                          </a:solidFill>
                          <a:latin typeface="Cambria Math" panose="02040503050406030204" pitchFamily="18" charset="0"/>
                        </a:rPr>
                        <m:t>𝑎</m:t>
                      </m:r>
                      <m:r>
                        <a:rPr kumimoji="1" lang="en" altLang="zh-CN" sz="2400" i="1" dirty="0">
                          <a:solidFill>
                            <a:srgbClr val="FF0000"/>
                          </a:solidFill>
                          <a:latin typeface="Cambria Math" panose="02040503050406030204" pitchFamily="18" charset="0"/>
                        </a:rPr>
                        <m:t>)</m:t>
                      </m:r>
                    </m:oMath>
                  </m:oMathPara>
                </a14:m>
                <a:endParaRPr kumimoji="1" lang="zh-CN" altLang="en-US" sz="2400" dirty="0"/>
              </a:p>
            </p:txBody>
          </p:sp>
        </mc:Choice>
        <mc:Fallback xmlns="">
          <p:sp>
            <p:nvSpPr>
              <p:cNvPr id="2" name="矩形 1">
                <a:extLst>
                  <a:ext uri="{FF2B5EF4-FFF2-40B4-BE49-F238E27FC236}">
                    <a16:creationId xmlns:a16="http://schemas.microsoft.com/office/drawing/2014/main" id="{1F90F037-3B5B-CE40-8ED0-FE4D425FA77C}"/>
                  </a:ext>
                </a:extLst>
              </p:cNvPr>
              <p:cNvSpPr>
                <a:spLocks noRot="1" noChangeAspect="1" noMove="1" noResize="1" noEditPoints="1" noAdjustHandles="1" noChangeArrowheads="1" noChangeShapeType="1" noTextEdit="1"/>
              </p:cNvSpPr>
              <p:nvPr/>
            </p:nvSpPr>
            <p:spPr>
              <a:xfrm>
                <a:off x="1378853" y="1328101"/>
                <a:ext cx="8987660" cy="3416320"/>
              </a:xfrm>
              <a:prstGeom prst="rect">
                <a:avLst/>
              </a:prstGeom>
              <a:blipFill>
                <a:blip r:embed="rId6"/>
                <a:stretch>
                  <a:fillRect l="-846" t="-1111" b="-1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170195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10" name="文本框 9">
            <a:extLst>
              <a:ext uri="{FF2B5EF4-FFF2-40B4-BE49-F238E27FC236}">
                <a16:creationId xmlns:a16="http://schemas.microsoft.com/office/drawing/2014/main" id="{B0CF6A7C-EB3C-054C-940F-413FE0CE4E2F}"/>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Computing Optimal Policy: the Bellman Equation</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79FC490-84DB-A84D-B4FE-0E7480BF8BB6}"/>
                  </a:ext>
                </a:extLst>
              </p:cNvPr>
              <p:cNvSpPr/>
              <p:nvPr/>
            </p:nvSpPr>
            <p:spPr>
              <a:xfrm>
                <a:off x="1378853" y="1328101"/>
                <a:ext cx="8987660" cy="4125617"/>
              </a:xfrm>
              <a:prstGeom prst="rect">
                <a:avLst/>
              </a:prstGeom>
            </p:spPr>
            <p:txBody>
              <a:bodyPr wrap="square">
                <a:spAutoFit/>
              </a:bodyPr>
              <a:lstStyle/>
              <a:p>
                <a:pPr marL="285750" indent="-285750">
                  <a:buFont typeface="Arial" panose="020B0604020202020204" pitchFamily="34" charset="0"/>
                  <a:buChar char="•"/>
                </a:pPr>
                <a:r>
                  <a:rPr kumimoji="1" lang="en-US" altLang="zh-CN" sz="2400" dirty="0"/>
                  <a:t>Optimal Policy:</a:t>
                </a:r>
              </a:p>
              <a:p>
                <a:r>
                  <a:rPr lang="en" altLang="zh-CN" sz="2400" dirty="0"/>
                  <a:t>	An Optimal Policy is a policy where you are always choosing the 	action that maximizes the “return”/”utility” of the current state</a:t>
                </a:r>
                <a:endParaRPr kumimoji="1" lang="en-US" altLang="zh-CN" sz="2400" dirty="0"/>
              </a:p>
              <a:p>
                <a:r>
                  <a:rPr kumimoji="1" lang="en-US" altLang="zh-CN" sz="2400" dirty="0"/>
                  <a:t>	</a:t>
                </a:r>
              </a:p>
              <a:p>
                <a:pPr/>
                <a14:m>
                  <m:oMathPara xmlns:m="http://schemas.openxmlformats.org/officeDocument/2006/math">
                    <m:oMathParaPr>
                      <m:jc m:val="centerGroup"/>
                    </m:oMathParaPr>
                    <m:oMath xmlns:m="http://schemas.openxmlformats.org/officeDocument/2006/math">
                      <m:sSup>
                        <m:sSupPr>
                          <m:ctrlPr>
                            <a:rPr lang="el-GR" altLang="zh-CN" sz="2400" i="1" dirty="0" smtClean="0">
                              <a:latin typeface="Cambria Math" panose="02040503050406030204" pitchFamily="18" charset="0"/>
                            </a:rPr>
                          </m:ctrlPr>
                        </m:sSupPr>
                        <m:e>
                          <m:r>
                            <a:rPr lang="el-GR" altLang="zh-CN" sz="2400" i="1" dirty="0" smtClean="0">
                              <a:latin typeface="Cambria Math" panose="02040503050406030204" pitchFamily="18" charset="0"/>
                              <a:ea typeface="Cambria Math" panose="02040503050406030204" pitchFamily="18" charset="0"/>
                            </a:rPr>
                            <m:t>𝜋</m:t>
                          </m:r>
                        </m:e>
                        <m:sup>
                          <m:r>
                            <a:rPr lang="en-US" altLang="zh-CN" sz="2400" b="0" i="1" dirty="0" smtClean="0">
                              <a:latin typeface="Cambria Math" panose="02040503050406030204" pitchFamily="18" charset="0"/>
                            </a:rPr>
                            <m:t>∗</m:t>
                          </m:r>
                        </m:sup>
                      </m:sSup>
                      <m:r>
                        <a:rPr lang="el-GR" altLang="zh-CN" sz="2400" i="1" dirty="0" smtClean="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 = </m:t>
                      </m:r>
                      <m:func>
                        <m:funcPr>
                          <m:ctrlPr>
                            <a:rPr lang="en" altLang="zh-CN" sz="2400" i="1" dirty="0" smtClean="0">
                              <a:latin typeface="Cambria Math" panose="02040503050406030204" pitchFamily="18" charset="0"/>
                            </a:rPr>
                          </m:ctrlPr>
                        </m:funcPr>
                        <m:fName>
                          <m:limLow>
                            <m:limLowPr>
                              <m:ctrlPr>
                                <a:rPr lang="en" altLang="zh-CN" sz="2400" i="1" dirty="0" smtClean="0">
                                  <a:latin typeface="Cambria Math" panose="02040503050406030204" pitchFamily="18" charset="0"/>
                                </a:rPr>
                              </m:ctrlPr>
                            </m:limLowPr>
                            <m:e>
                              <m:r>
                                <m:rPr>
                                  <m:sty m:val="p"/>
                                </m:rPr>
                                <a:rPr lang="en-US" altLang="zh-CN" sz="2400" b="0" i="0" dirty="0" smtClean="0">
                                  <a:latin typeface="Cambria Math" panose="02040503050406030204" pitchFamily="18" charset="0"/>
                                </a:rPr>
                                <m:t>arg</m:t>
                              </m:r>
                              <m:r>
                                <a:rPr lang="en-US" altLang="zh-CN" sz="2400" b="0" i="0" dirty="0" smtClean="0">
                                  <a:latin typeface="Cambria Math" panose="02040503050406030204" pitchFamily="18" charset="0"/>
                                </a:rPr>
                                <m:t> </m:t>
                              </m:r>
                              <m:r>
                                <m:rPr>
                                  <m:sty m:val="p"/>
                                </m:rPr>
                                <a:rPr lang="en" altLang="zh-CN" sz="2400" i="0" dirty="0" smtClean="0">
                                  <a:latin typeface="Cambria Math" panose="02040503050406030204" pitchFamily="18" charset="0"/>
                                </a:rPr>
                                <m:t>max</m:t>
                              </m:r>
                            </m:e>
                            <m:lim>
                              <m:r>
                                <a:rPr lang="en-US" altLang="zh-CN" sz="2400" b="0" i="1" dirty="0" smtClean="0">
                                  <a:latin typeface="Cambria Math" panose="02040503050406030204" pitchFamily="18" charset="0"/>
                                </a:rPr>
                                <m:t>𝑎</m:t>
                              </m:r>
                            </m:lim>
                          </m:limLow>
                        </m:fName>
                        <m:e>
                          <m:nary>
                            <m:naryPr>
                              <m:chr m:val="∑"/>
                              <m:supHide m:val="on"/>
                              <m:ctrlPr>
                                <a:rPr lang="en" altLang="zh-CN" sz="2400" i="1" dirty="0" smtClean="0">
                                  <a:latin typeface="Cambria Math" panose="02040503050406030204" pitchFamily="18" charset="0"/>
                                </a:rPr>
                              </m:ctrlPr>
                            </m:naryPr>
                            <m:sub>
                              <m:sSup>
                                <m:sSupPr>
                                  <m:ctrlPr>
                                    <a:rPr lang="en" altLang="zh-CN" sz="2400" i="1" dirty="0" smtClean="0">
                                      <a:latin typeface="Cambria Math" panose="02040503050406030204" pitchFamily="18" charset="0"/>
                                    </a:rPr>
                                  </m:ctrlPr>
                                </m:sSupPr>
                                <m:e>
                                  <m:r>
                                    <a:rPr lang="en-US" altLang="zh-CN" sz="2400" b="0" i="1" dirty="0" smtClean="0">
                                      <a:latin typeface="Cambria Math" panose="02040503050406030204" pitchFamily="18" charset="0"/>
                                    </a:rPr>
                                    <m:t>𝑠</m:t>
                                  </m:r>
                                </m:e>
                                <m:sup>
                                  <m:r>
                                    <a:rPr lang="en-US" altLang="zh-CN" sz="2400" b="0" i="1" dirty="0" smtClean="0">
                                      <a:latin typeface="Cambria Math" panose="02040503050406030204" pitchFamily="18" charset="0"/>
                                    </a:rPr>
                                    <m:t>′</m:t>
                                  </m:r>
                                </m:sup>
                              </m:sSup>
                            </m:sub>
                            <m:sup/>
                            <m:e>
                              <m:r>
                                <a:rPr lang="en" altLang="zh-CN" sz="2400" i="1" dirty="0">
                                  <a:latin typeface="Cambria Math" panose="02040503050406030204" pitchFamily="18" charset="0"/>
                                </a:rPr>
                                <m:t>𝑃</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m:t>
                              </m:r>
                              <m:r>
                                <a:rPr lang="en" altLang="zh-CN" sz="2400" i="1" dirty="0" err="1">
                                  <a:latin typeface="Cambria Math" panose="02040503050406030204" pitchFamily="18" charset="0"/>
                                </a:rPr>
                                <m:t>𝑠</m:t>
                              </m:r>
                              <m:r>
                                <a:rPr lang="en-US" altLang="zh-CN" sz="2400" b="0" i="1" dirty="0" smtClean="0">
                                  <a:latin typeface="Cambria Math" panose="02040503050406030204" pitchFamily="18" charset="0"/>
                                </a:rPr>
                                <m:t>,</m:t>
                              </m:r>
                              <m:r>
                                <a:rPr lang="en" altLang="zh-CN" sz="2400" i="1" dirty="0" err="1">
                                  <a:latin typeface="Cambria Math" panose="02040503050406030204" pitchFamily="18" charset="0"/>
                                </a:rPr>
                                <m:t>𝑎</m:t>
                              </m:r>
                              <m:r>
                                <a:rPr lang="en" altLang="zh-CN" sz="2400" i="1" dirty="0">
                                  <a:latin typeface="Cambria Math" panose="02040503050406030204" pitchFamily="18" charset="0"/>
                                </a:rPr>
                                <m:t>)</m:t>
                              </m:r>
                              <m:r>
                                <a:rPr lang="en" altLang="zh-CN" sz="2400" i="1" dirty="0" smtClean="0">
                                  <a:latin typeface="Cambria Math" panose="02040503050406030204" pitchFamily="18" charset="0"/>
                                  <a:ea typeface="Cambria Math" panose="02040503050406030204" pitchFamily="18" charset="0"/>
                                </a:rPr>
                                <m:t>∙</m:t>
                              </m:r>
                              <m:r>
                                <a:rPr lang="en" altLang="zh-CN" sz="2400" i="1" dirty="0">
                                  <a:latin typeface="Cambria Math" panose="02040503050406030204" pitchFamily="18" charset="0"/>
                                </a:rPr>
                                <m:t>𝑈</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m:t>
                              </m:r>
                            </m:e>
                          </m:nary>
                        </m:e>
                      </m:func>
                    </m:oMath>
                  </m:oMathPara>
                </a14:m>
                <a:endParaRPr kumimoji="1" lang="en-US" altLang="zh-CN" sz="2400" dirty="0"/>
              </a:p>
              <a:p>
                <a:pPr marL="285750" indent="-285750">
                  <a:buFont typeface="Arial" panose="020B0604020202020204" pitchFamily="34" charset="0"/>
                  <a:buChar char="•"/>
                </a:pPr>
                <a:r>
                  <a:rPr kumimoji="1" lang="en-US" altLang="zh-CN" sz="2400" dirty="0"/>
                  <a:t>Utility function:</a:t>
                </a:r>
              </a:p>
              <a:p>
                <a:r>
                  <a:rPr kumimoji="1" lang="en-US" altLang="zh-CN" sz="2400" dirty="0"/>
                  <a:t>	</a:t>
                </a:r>
                <a14:m>
                  <m:oMath xmlns:m="http://schemas.openxmlformats.org/officeDocument/2006/math">
                    <m:r>
                      <a:rPr lang="en" altLang="zh-CN" sz="2400" i="1" dirty="0" smtClean="0">
                        <a:latin typeface="Cambria Math" panose="02040503050406030204" pitchFamily="18" charset="0"/>
                      </a:rPr>
                      <m:t> </m:t>
                    </m:r>
                  </m:oMath>
                </a14:m>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 altLang="zh-CN" sz="2400" i="1" dirty="0" smtClean="0">
                          <a:latin typeface="Cambria Math" panose="02040503050406030204" pitchFamily="18" charset="0"/>
                        </a:rPr>
                        <m:t>𝑈</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𝑠</m:t>
                      </m:r>
                      <m:r>
                        <a:rPr lang="en" altLang="zh-CN" sz="2400" i="1" dirty="0" smtClean="0">
                          <a:latin typeface="Cambria Math" panose="02040503050406030204" pitchFamily="18" charset="0"/>
                        </a:rPr>
                        <m:t>) = </m:t>
                      </m:r>
                      <m:r>
                        <a:rPr lang="en" altLang="zh-CN" sz="2400" i="1" dirty="0" smtClean="0">
                          <a:latin typeface="Cambria Math" panose="02040503050406030204" pitchFamily="18" charset="0"/>
                        </a:rPr>
                        <m:t>𝑅</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𝑠</m:t>
                      </m:r>
                      <m:r>
                        <a:rPr lang="en" altLang="zh-CN" sz="2400" i="1" dirty="0" smtClean="0">
                          <a:latin typeface="Cambria Math" panose="02040503050406030204" pitchFamily="18" charset="0"/>
                        </a:rPr>
                        <m:t>) +</m:t>
                      </m:r>
                      <m:r>
                        <a:rPr lang="el-GR" altLang="zh-CN" sz="2400" i="1" dirty="0">
                          <a:latin typeface="Cambria Math" panose="02040503050406030204" pitchFamily="18" charset="0"/>
                        </a:rPr>
                        <m:t>𝛾</m:t>
                      </m:r>
                      <m:func>
                        <m:funcPr>
                          <m:ctrlPr>
                            <a:rPr lang="en" altLang="zh-CN" sz="2400" i="1" dirty="0" smtClean="0">
                              <a:latin typeface="Cambria Math" panose="02040503050406030204" pitchFamily="18" charset="0"/>
                            </a:rPr>
                          </m:ctrlPr>
                        </m:funcPr>
                        <m:fName>
                          <m:limLow>
                            <m:limLowPr>
                              <m:ctrlPr>
                                <a:rPr lang="en" altLang="zh-CN" sz="2400" i="1" dirty="0" smtClean="0">
                                  <a:latin typeface="Cambria Math" panose="02040503050406030204" pitchFamily="18" charset="0"/>
                                </a:rPr>
                              </m:ctrlPr>
                            </m:limLowPr>
                            <m:e>
                              <m:r>
                                <m:rPr>
                                  <m:sty m:val="p"/>
                                </m:rPr>
                                <a:rPr lang="en" altLang="zh-CN" sz="2400" i="0" dirty="0" smtClean="0">
                                  <a:latin typeface="Cambria Math" panose="02040503050406030204" pitchFamily="18" charset="0"/>
                                </a:rPr>
                                <m:t>max</m:t>
                              </m:r>
                            </m:e>
                            <m:lim>
                              <m:r>
                                <a:rPr lang="en-US" altLang="zh-CN" sz="2400" b="0" i="1" dirty="0" smtClean="0">
                                  <a:latin typeface="Cambria Math" panose="02040503050406030204" pitchFamily="18" charset="0"/>
                                </a:rPr>
                                <m:t>𝑎</m:t>
                              </m:r>
                            </m:lim>
                          </m:limLow>
                        </m:fName>
                        <m:e>
                          <m:nary>
                            <m:naryPr>
                              <m:chr m:val="∑"/>
                              <m:supHide m:val="on"/>
                              <m:ctrlPr>
                                <a:rPr lang="en" altLang="zh-CN" sz="2400" i="1" dirty="0" smtClean="0">
                                  <a:latin typeface="Cambria Math" panose="02040503050406030204" pitchFamily="18" charset="0"/>
                                </a:rPr>
                              </m:ctrlPr>
                            </m:naryPr>
                            <m:sub>
                              <m:sSup>
                                <m:sSupPr>
                                  <m:ctrlPr>
                                    <a:rPr lang="en" altLang="zh-CN" sz="2400" i="1" dirty="0" smtClean="0">
                                      <a:latin typeface="Cambria Math" panose="02040503050406030204" pitchFamily="18" charset="0"/>
                                    </a:rPr>
                                  </m:ctrlPr>
                                </m:sSupPr>
                                <m:e>
                                  <m:r>
                                    <a:rPr lang="en-US" altLang="zh-CN" sz="2400" b="0" i="1" dirty="0" smtClean="0">
                                      <a:latin typeface="Cambria Math" panose="02040503050406030204" pitchFamily="18" charset="0"/>
                                    </a:rPr>
                                    <m:t>𝑠</m:t>
                                  </m:r>
                                </m:e>
                                <m:sup>
                                  <m:r>
                                    <a:rPr lang="en-US" altLang="zh-CN" sz="2400" b="0" i="1" dirty="0" smtClean="0">
                                      <a:latin typeface="Cambria Math" panose="02040503050406030204" pitchFamily="18" charset="0"/>
                                    </a:rPr>
                                    <m:t>′</m:t>
                                  </m:r>
                                </m:sup>
                              </m:sSup>
                            </m:sub>
                            <m:sup/>
                            <m:e>
                              <m:r>
                                <a:rPr lang="en" altLang="zh-CN" sz="2400" i="1" dirty="0">
                                  <a:latin typeface="Cambria Math" panose="02040503050406030204" pitchFamily="18" charset="0"/>
                                </a:rPr>
                                <m:t>𝑃</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m:t>
                              </m:r>
                              <m:r>
                                <a:rPr lang="en" altLang="zh-CN" sz="2400" i="1" dirty="0" err="1">
                                  <a:latin typeface="Cambria Math" panose="02040503050406030204" pitchFamily="18" charset="0"/>
                                </a:rPr>
                                <m:t>𝑠</m:t>
                              </m:r>
                              <m:r>
                                <a:rPr lang="en-US" altLang="zh-CN" sz="2400" b="0" i="1" dirty="0" smtClean="0">
                                  <a:latin typeface="Cambria Math" panose="02040503050406030204" pitchFamily="18" charset="0"/>
                                </a:rPr>
                                <m:t>, </m:t>
                              </m:r>
                              <m:r>
                                <a:rPr lang="en" altLang="zh-CN" sz="2400" i="1" dirty="0" err="1">
                                  <a:latin typeface="Cambria Math" panose="02040503050406030204" pitchFamily="18" charset="0"/>
                                </a:rPr>
                                <m:t>𝑎</m:t>
                              </m:r>
                              <m:r>
                                <a:rPr lang="en" altLang="zh-CN" sz="2400" i="1" dirty="0">
                                  <a:latin typeface="Cambria Math" panose="02040503050406030204" pitchFamily="18" charset="0"/>
                                </a:rPr>
                                <m:t>)</m:t>
                              </m:r>
                              <m:r>
                                <a:rPr lang="en" altLang="zh-CN" sz="2400" i="1" dirty="0">
                                  <a:latin typeface="Cambria Math" panose="02040503050406030204" pitchFamily="18" charset="0"/>
                                </a:rPr>
                                <m:t>𝑈</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m:t>
                              </m:r>
                            </m:e>
                          </m:nary>
                        </m:e>
                      </m:func>
                    </m:oMath>
                  </m:oMathPara>
                </a14:m>
                <a:endParaRPr kumimoji="1" lang="en-US" altLang="zh-CN" sz="2400" dirty="0"/>
              </a:p>
            </p:txBody>
          </p:sp>
        </mc:Choice>
        <mc:Fallback xmlns="">
          <p:sp>
            <p:nvSpPr>
              <p:cNvPr id="7" name="矩形 6">
                <a:extLst>
                  <a:ext uri="{FF2B5EF4-FFF2-40B4-BE49-F238E27FC236}">
                    <a16:creationId xmlns:a16="http://schemas.microsoft.com/office/drawing/2014/main" id="{779FC490-84DB-A84D-B4FE-0E7480BF8BB6}"/>
                  </a:ext>
                </a:extLst>
              </p:cNvPr>
              <p:cNvSpPr>
                <a:spLocks noRot="1" noChangeAspect="1" noMove="1" noResize="1" noEditPoints="1" noAdjustHandles="1" noChangeArrowheads="1" noChangeShapeType="1" noTextEdit="1"/>
              </p:cNvSpPr>
              <p:nvPr/>
            </p:nvSpPr>
            <p:spPr>
              <a:xfrm>
                <a:off x="1378853" y="1328101"/>
                <a:ext cx="8987660" cy="4125617"/>
              </a:xfrm>
              <a:prstGeom prst="rect">
                <a:avLst/>
              </a:prstGeom>
              <a:blipFill>
                <a:blip r:embed="rId2"/>
                <a:stretch>
                  <a:fillRect l="-846" t="-1227" r="-1269" b="-426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34058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5" name="文本框 4">
            <a:extLst>
              <a:ext uri="{FF2B5EF4-FFF2-40B4-BE49-F238E27FC236}">
                <a16:creationId xmlns:a16="http://schemas.microsoft.com/office/drawing/2014/main" id="{1668F1D1-394B-D24F-8450-3CC080C3743F}"/>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Value</a:t>
            </a:r>
            <a:r>
              <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Iteration</a:t>
            </a:r>
            <a:r>
              <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and Policy Iteration</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D279EBB2-56C8-794A-9A2A-9D32372A6DDF}"/>
                  </a:ext>
                </a:extLst>
              </p:cNvPr>
              <p:cNvSpPr/>
              <p:nvPr/>
            </p:nvSpPr>
            <p:spPr>
              <a:xfrm>
                <a:off x="1378853" y="841085"/>
                <a:ext cx="8987660" cy="5746188"/>
              </a:xfrm>
              <a:prstGeom prst="rect">
                <a:avLst/>
              </a:prstGeom>
            </p:spPr>
            <p:txBody>
              <a:bodyPr wrap="square">
                <a:spAutoFit/>
              </a:bodyPr>
              <a:lstStyle/>
              <a:p>
                <a:pPr marL="342900" indent="-342900">
                  <a:buFont typeface="Arial" panose="020B0604020202020204" pitchFamily="34" charset="0"/>
                  <a:buChar char="•"/>
                </a:pPr>
                <a:r>
                  <a:rPr lang="en" altLang="zh-CN" sz="2400" dirty="0"/>
                  <a:t>Value</a:t>
                </a:r>
                <a:r>
                  <a:rPr lang="zh-CN" altLang="en-US" sz="2400" dirty="0"/>
                  <a:t> </a:t>
                </a:r>
                <a:r>
                  <a:rPr lang="en-US" altLang="zh-CN" sz="2400" dirty="0"/>
                  <a:t>Iteration:</a:t>
                </a:r>
              </a:p>
              <a:p>
                <a:r>
                  <a:rPr lang="en-US" altLang="zh-CN" sz="2400" dirty="0"/>
                  <a:t>	</a:t>
                </a:r>
                <a:r>
                  <a:rPr lang="en" altLang="zh-CN" sz="2400" dirty="0"/>
                  <a:t>initialize </a:t>
                </a:r>
                <a14:m>
                  <m:oMath xmlns:m="http://schemas.openxmlformats.org/officeDocument/2006/math">
                    <m:r>
                      <a:rPr lang="en" altLang="zh-CN" sz="2400" i="1" dirty="0" smtClean="0">
                        <a:latin typeface="Cambria Math" panose="02040503050406030204" pitchFamily="18" charset="0"/>
                      </a:rPr>
                      <m:t>𝑈</m:t>
                    </m:r>
                    <m:r>
                      <a:rPr lang="en" altLang="zh-CN" sz="2400" i="1" dirty="0" smtClean="0">
                        <a:latin typeface="Cambria Math" panose="02040503050406030204" pitchFamily="18" charset="0"/>
                      </a:rPr>
                      <m:t>’ </m:t>
                    </m:r>
                  </m:oMath>
                </a14:m>
                <a:endParaRPr lang="en" altLang="zh-CN" sz="2400" dirty="0"/>
              </a:p>
              <a:p>
                <a:r>
                  <a:rPr lang="en" altLang="zh-CN" sz="2400" dirty="0"/>
                  <a:t>	repeat </a:t>
                </a:r>
              </a:p>
              <a:p>
                <a:r>
                  <a:rPr lang="en" altLang="zh-CN" sz="2400" dirty="0"/>
                  <a:t>	      </a:t>
                </a:r>
                <a14:m>
                  <m:oMath xmlns:m="http://schemas.openxmlformats.org/officeDocument/2006/math">
                    <m:r>
                      <a:rPr lang="en" altLang="zh-CN" sz="2400" i="1" dirty="0" smtClean="0">
                        <a:latin typeface="Cambria Math" panose="02040503050406030204" pitchFamily="18" charset="0"/>
                      </a:rPr>
                      <m:t>𝑈</m:t>
                    </m:r>
                    <m:r>
                      <a:rPr lang="en" altLang="zh-CN" sz="2400" i="1" dirty="0" smtClean="0">
                        <a:latin typeface="Cambria Math" panose="02040503050406030204" pitchFamily="18" charset="0"/>
                      </a:rPr>
                      <m:t> ← </m:t>
                    </m:r>
                    <m:r>
                      <a:rPr lang="en" altLang="zh-CN" sz="2400" i="1" dirty="0">
                        <a:latin typeface="Cambria Math" panose="02040503050406030204" pitchFamily="18" charset="0"/>
                      </a:rPr>
                      <m:t>𝑈</m:t>
                    </m:r>
                    <m:r>
                      <a:rPr lang="en" altLang="zh-CN" sz="2400" i="1" dirty="0">
                        <a:latin typeface="Cambria Math" panose="02040503050406030204" pitchFamily="18" charset="0"/>
                      </a:rPr>
                      <m:t>’ </m:t>
                    </m:r>
                  </m:oMath>
                </a14:m>
                <a:endParaRPr lang="en" altLang="zh-CN" sz="2400" dirty="0"/>
              </a:p>
              <a:p>
                <a:r>
                  <a:rPr lang="en" altLang="zh-CN" sz="2400" dirty="0"/>
                  <a:t>	      for each state</a:t>
                </a:r>
                <a:r>
                  <a:rPr lang="zh-CN" altLang="en-US" sz="2400" dirty="0"/>
                  <a:t> </a:t>
                </a:r>
                <a14:m>
                  <m:oMath xmlns:m="http://schemas.openxmlformats.org/officeDocument/2006/math">
                    <m:r>
                      <a:rPr lang="en" altLang="zh-CN" sz="2400" i="1" dirty="0" smtClean="0">
                        <a:latin typeface="Cambria Math" panose="02040503050406030204" pitchFamily="18" charset="0"/>
                      </a:rPr>
                      <m:t>𝑠</m:t>
                    </m:r>
                  </m:oMath>
                </a14:m>
                <a:r>
                  <a:rPr lang="en" altLang="zh-CN" sz="2400" dirty="0"/>
                  <a:t> do </a:t>
                </a:r>
              </a:p>
              <a:p>
                <a:r>
                  <a:rPr lang="en" altLang="zh-CN" sz="2400" dirty="0"/>
                  <a:t>	            </a:t>
                </a:r>
                <a14:m>
                  <m:oMath xmlns:m="http://schemas.openxmlformats.org/officeDocument/2006/math">
                    <m:r>
                      <a:rPr lang="en" altLang="zh-CN" sz="2400" i="1" dirty="0" smtClean="0">
                        <a:latin typeface="Cambria Math" panose="02040503050406030204" pitchFamily="18" charset="0"/>
                      </a:rPr>
                      <m:t>𝑈</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 </m:t>
                    </m:r>
                    <m:r>
                      <a:rPr lang="en" altLang="zh-CN" sz="2400" i="1" dirty="0">
                        <a:latin typeface="Cambria Math" panose="02040503050406030204" pitchFamily="18" charset="0"/>
                      </a:rPr>
                      <m:t>𝑅</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 </m:t>
                    </m:r>
                    <m:r>
                      <a:rPr lang="el-GR" altLang="zh-CN" sz="2400" i="1" dirty="0">
                        <a:latin typeface="Cambria Math" panose="02040503050406030204" pitchFamily="18" charset="0"/>
                      </a:rPr>
                      <m:t>𝛾</m:t>
                    </m:r>
                    <m:func>
                      <m:funcPr>
                        <m:ctrlPr>
                          <a:rPr lang="en" altLang="zh-CN" sz="2400" i="1" dirty="0" smtClean="0">
                            <a:latin typeface="Cambria Math" panose="02040503050406030204" pitchFamily="18" charset="0"/>
                          </a:rPr>
                        </m:ctrlPr>
                      </m:funcPr>
                      <m:fName>
                        <m:limLow>
                          <m:limLowPr>
                            <m:ctrlPr>
                              <a:rPr lang="en" altLang="zh-CN" sz="2400" i="1" dirty="0" smtClean="0">
                                <a:latin typeface="Cambria Math" panose="02040503050406030204" pitchFamily="18" charset="0"/>
                              </a:rPr>
                            </m:ctrlPr>
                          </m:limLowPr>
                          <m:e>
                            <m:r>
                              <m:rPr>
                                <m:sty m:val="p"/>
                              </m:rPr>
                              <a:rPr lang="en" altLang="zh-CN" sz="2400" i="0" dirty="0" smtClean="0">
                                <a:latin typeface="Cambria Math" panose="02040503050406030204" pitchFamily="18" charset="0"/>
                              </a:rPr>
                              <m:t>max</m:t>
                            </m:r>
                          </m:e>
                          <m:lim>
                            <m:r>
                              <m:rPr>
                                <m:sty m:val="p"/>
                              </m:rPr>
                              <a:rPr lang="en" altLang="zh-CN" sz="2400" i="1" dirty="0">
                                <a:latin typeface="Cambria Math" panose="02040503050406030204" pitchFamily="18" charset="0"/>
                              </a:rPr>
                              <m:t>a</m:t>
                            </m:r>
                          </m:lim>
                        </m:limLow>
                      </m:fName>
                      <m:e>
                        <m:nary>
                          <m:naryPr>
                            <m:chr m:val="∑"/>
                            <m:supHide m:val="on"/>
                            <m:ctrlPr>
                              <a:rPr lang="en" altLang="zh-CN" sz="2400" i="1" dirty="0" smtClean="0">
                                <a:latin typeface="Cambria Math" panose="02040503050406030204" pitchFamily="18" charset="0"/>
                              </a:rPr>
                            </m:ctrlPr>
                          </m:naryPr>
                          <m:sub>
                            <m:r>
                              <a:rPr lang="en" altLang="zh-CN" sz="2400" i="1" dirty="0">
                                <a:latin typeface="Cambria Math" panose="02040503050406030204" pitchFamily="18" charset="0"/>
                              </a:rPr>
                              <m:t>𝑠</m:t>
                            </m:r>
                            <m:r>
                              <a:rPr lang="en" altLang="zh-CN" sz="2400" i="1" dirty="0">
                                <a:latin typeface="Cambria Math" panose="02040503050406030204" pitchFamily="18" charset="0"/>
                              </a:rPr>
                              <m:t>′</m:t>
                            </m:r>
                          </m:sub>
                          <m:sup/>
                          <m:e>
                            <m:r>
                              <a:rPr lang="en" altLang="zh-CN" sz="2400" i="1" dirty="0">
                                <a:latin typeface="Cambria Math" panose="02040503050406030204" pitchFamily="18" charset="0"/>
                              </a:rPr>
                              <m:t>𝑃</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m:t>
                            </m:r>
                            <m:r>
                              <a:rPr lang="en" altLang="zh-CN" sz="2400" i="1" dirty="0" err="1">
                                <a:latin typeface="Cambria Math" panose="02040503050406030204" pitchFamily="18" charset="0"/>
                              </a:rPr>
                              <m:t>𝑠</m:t>
                            </m:r>
                            <m:r>
                              <a:rPr lang="en" altLang="zh-CN" sz="2400" i="1" dirty="0" err="1">
                                <a:latin typeface="Cambria Math" panose="02040503050406030204" pitchFamily="18" charset="0"/>
                              </a:rPr>
                              <m:t>,</m:t>
                            </m:r>
                            <m:r>
                              <a:rPr lang="en" altLang="zh-CN" sz="2400" i="1" dirty="0" err="1">
                                <a:latin typeface="Cambria Math" panose="02040503050406030204" pitchFamily="18" charset="0"/>
                              </a:rPr>
                              <m:t>𝑎</m:t>
                            </m:r>
                            <m:r>
                              <a:rPr lang="en" altLang="zh-CN" sz="2400" i="1" dirty="0">
                                <a:latin typeface="Cambria Math" panose="02040503050406030204" pitchFamily="18" charset="0"/>
                              </a:rPr>
                              <m:t>)</m:t>
                            </m:r>
                            <m:r>
                              <a:rPr lang="en" altLang="zh-CN" sz="2400" i="1" dirty="0">
                                <a:latin typeface="Cambria Math" panose="02040503050406030204" pitchFamily="18" charset="0"/>
                              </a:rPr>
                              <m:t>𝑈</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m:t>
                            </m:r>
                          </m:e>
                        </m:nary>
                      </m:e>
                    </m:func>
                    <m:r>
                      <a:rPr lang="en" altLang="zh-CN" sz="2400" i="1" dirty="0">
                        <a:latin typeface="Cambria Math" panose="02040503050406030204" pitchFamily="18" charset="0"/>
                      </a:rPr>
                      <m:t> </m:t>
                    </m:r>
                  </m:oMath>
                </a14:m>
                <a:endParaRPr lang="en" altLang="zh-CN" sz="2400" dirty="0"/>
              </a:p>
              <a:p>
                <a:r>
                  <a:rPr lang="en" altLang="zh-CN" sz="2400" dirty="0"/>
                  <a:t>	end until </a:t>
                </a:r>
                <a:r>
                  <a:rPr lang="en" altLang="zh-CN" sz="2400" dirty="0" err="1"/>
                  <a:t>CloseEnough</a:t>
                </a:r>
                <a:r>
                  <a:rPr lang="zh-CN" altLang="en-US" sz="2400" dirty="0"/>
                  <a:t> </a:t>
                </a:r>
                <a14:m>
                  <m:oMath xmlns:m="http://schemas.openxmlformats.org/officeDocument/2006/math">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𝑈</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𝑈</m:t>
                    </m:r>
                    <m:r>
                      <a:rPr lang="en" altLang="zh-CN" sz="2400" i="1" dirty="0" smtClean="0">
                        <a:latin typeface="Cambria Math" panose="02040503050406030204" pitchFamily="18" charset="0"/>
                      </a:rPr>
                      <m:t>’) </m:t>
                    </m:r>
                  </m:oMath>
                </a14:m>
                <a:endParaRPr lang="en" altLang="zh-CN" sz="2400" dirty="0"/>
              </a:p>
              <a:p>
                <a:r>
                  <a:rPr lang="en" altLang="zh-CN" sz="2400" dirty="0"/>
                  <a:t>	return greedy policy with respect to </a:t>
                </a:r>
                <a14:m>
                  <m:oMath xmlns:m="http://schemas.openxmlformats.org/officeDocument/2006/math">
                    <m:r>
                      <a:rPr lang="en" altLang="zh-CN" sz="2400" i="1" dirty="0" smtClean="0">
                        <a:latin typeface="Cambria Math" panose="02040503050406030204" pitchFamily="18" charset="0"/>
                      </a:rPr>
                      <m:t>𝑈</m:t>
                    </m:r>
                    <m:r>
                      <a:rPr lang="en" altLang="zh-CN" sz="2400" i="1" dirty="0" smtClean="0">
                        <a:latin typeface="Cambria Math" panose="02040503050406030204" pitchFamily="18" charset="0"/>
                      </a:rPr>
                      <m:t>′</m:t>
                    </m:r>
                  </m:oMath>
                </a14:m>
                <a:endParaRPr lang="en-US" altLang="zh-CN" sz="2400" dirty="0"/>
              </a:p>
              <a:p>
                <a:pPr marL="342900" indent="-342900">
                  <a:buFont typeface="Arial" panose="020B0604020202020204" pitchFamily="34" charset="0"/>
                  <a:buChar char="•"/>
                </a:pPr>
                <a:r>
                  <a:rPr lang="en-US" altLang="zh-CN" sz="2400" dirty="0"/>
                  <a:t>Policy Iteration:</a:t>
                </a:r>
              </a:p>
              <a:p>
                <a:r>
                  <a:rPr lang="en" altLang="zh-CN" sz="2400" dirty="0"/>
                  <a:t>             repeat </a:t>
                </a:r>
              </a:p>
              <a:p>
                <a:r>
                  <a:rPr lang="en-US" altLang="zh-CN" sz="2400" dirty="0"/>
                  <a:t>             </a:t>
                </a:r>
                <a14:m>
                  <m:oMath xmlns:m="http://schemas.openxmlformats.org/officeDocument/2006/math">
                    <m:r>
                      <a:rPr lang="el-GR" altLang="zh-CN" sz="2400" i="1" dirty="0" smtClean="0">
                        <a:latin typeface="Cambria Math" panose="02040503050406030204" pitchFamily="18" charset="0"/>
                      </a:rPr>
                      <m:t>𝜋</m:t>
                    </m:r>
                    <m:r>
                      <a:rPr lang="el-GR" altLang="zh-CN" sz="2400" i="1" dirty="0" smtClean="0">
                        <a:latin typeface="Cambria Math" panose="02040503050406030204" pitchFamily="18" charset="0"/>
                      </a:rPr>
                      <m:t> ← </m:t>
                    </m:r>
                    <m:r>
                      <a:rPr lang="el-GR" altLang="zh-CN" sz="2400" i="1" dirty="0" smtClean="0">
                        <a:latin typeface="Cambria Math" panose="02040503050406030204" pitchFamily="18" charset="0"/>
                      </a:rPr>
                      <m:t>𝜋</m:t>
                    </m:r>
                    <m:r>
                      <a:rPr lang="el-GR" altLang="zh-CN" sz="2400" i="1" dirty="0" smtClean="0">
                        <a:latin typeface="Cambria Math" panose="02040503050406030204" pitchFamily="18" charset="0"/>
                      </a:rPr>
                      <m:t>’ </m:t>
                    </m:r>
                  </m:oMath>
                </a14:m>
                <a:endParaRPr lang="en-US" altLang="zh-CN" sz="2400" dirty="0"/>
              </a:p>
              <a:p>
                <a14:m>
                  <m:oMath xmlns:m="http://schemas.openxmlformats.org/officeDocument/2006/math">
                    <m:r>
                      <a:rPr lang="en-US" altLang="zh-CN" sz="2400" i="1" dirty="0" smtClean="0">
                        <a:latin typeface="Cambria Math" panose="02040503050406030204" pitchFamily="18" charset="0"/>
                      </a:rPr>
                      <m:t>             </m:t>
                    </m:r>
                    <m:r>
                      <a:rPr lang="en" altLang="zh-CN" sz="2400" i="1" dirty="0" smtClean="0">
                        <a:latin typeface="Cambria Math" panose="02040503050406030204" pitchFamily="18" charset="0"/>
                      </a:rPr>
                      <m:t>𝑈</m:t>
                    </m:r>
                    <m:r>
                      <a:rPr lang="en" altLang="zh-CN" sz="2400" i="1" dirty="0" smtClean="0">
                        <a:latin typeface="Cambria Math" panose="02040503050406030204" pitchFamily="18" charset="0"/>
                      </a:rPr>
                      <m:t> ← </m:t>
                    </m:r>
                    <m:r>
                      <a:rPr lang="en" altLang="zh-CN" sz="2400" i="1" dirty="0" err="1">
                        <a:latin typeface="Cambria Math" panose="02040503050406030204" pitchFamily="18" charset="0"/>
                      </a:rPr>
                      <m:t>𝑉𝑎𝑙𝑢𝑒𝐷𝑒𝑡𝑒𝑟𝑚𝑖𝑛𝑎𝑡𝑖𝑜𝑛</m:t>
                    </m:r>
                    <m:d>
                      <m:dPr>
                        <m:ctrlPr>
                          <a:rPr lang="en" altLang="zh-CN" sz="2400" i="1" dirty="0">
                            <a:latin typeface="Cambria Math" panose="02040503050406030204" pitchFamily="18" charset="0"/>
                          </a:rPr>
                        </m:ctrlPr>
                      </m:dPr>
                      <m:e>
                        <m:r>
                          <a:rPr lang="el-GR" altLang="zh-CN" sz="2400" i="1" dirty="0">
                            <a:latin typeface="Cambria Math" panose="02040503050406030204" pitchFamily="18" charset="0"/>
                          </a:rPr>
                          <m:t>𝜋</m:t>
                        </m:r>
                      </m:e>
                    </m:d>
                  </m:oMath>
                </a14:m>
                <a:r>
                  <a:rPr lang="en" altLang="zh-CN" sz="2400" dirty="0">
                    <a:solidFill>
                      <a:srgbClr val="FF0000"/>
                    </a:solidFill>
                  </a:rPr>
                  <a:t> reverse from value iteration</a:t>
                </a:r>
                <a:r>
                  <a:rPr lang="el-GR" altLang="zh-CN" sz="2400" dirty="0">
                    <a:solidFill>
                      <a:srgbClr val="FF0000"/>
                    </a:solidFill>
                  </a:rPr>
                  <a:t> </a:t>
                </a:r>
                <a:endParaRPr lang="en-US" altLang="zh-CN" sz="2400" dirty="0">
                  <a:solidFill>
                    <a:srgbClr val="FF0000"/>
                  </a:solidFill>
                </a:endParaRPr>
              </a:p>
              <a:p>
                <a:r>
                  <a:rPr lang="en-US" altLang="zh-CN" sz="2400" dirty="0"/>
                  <a:t>             </a:t>
                </a:r>
                <a:r>
                  <a:rPr lang="en" altLang="zh-CN" sz="2400" dirty="0"/>
                  <a:t>for each state </a:t>
                </a:r>
                <a14:m>
                  <m:oMath xmlns:m="http://schemas.openxmlformats.org/officeDocument/2006/math">
                    <m:r>
                      <a:rPr lang="en" altLang="zh-CN" sz="2400" i="1" dirty="0" smtClean="0">
                        <a:latin typeface="Cambria Math" panose="02040503050406030204" pitchFamily="18" charset="0"/>
                      </a:rPr>
                      <m:t>𝑠</m:t>
                    </m:r>
                  </m:oMath>
                </a14:m>
                <a:r>
                  <a:rPr lang="en" altLang="zh-CN" sz="2400" dirty="0"/>
                  <a:t> do </a:t>
                </a:r>
              </a:p>
              <a:p>
                <a:r>
                  <a:rPr lang="en" altLang="zh-CN" sz="2400" dirty="0"/>
                  <a:t>                   </a:t>
                </a:r>
                <a14:m>
                  <m:oMath xmlns:m="http://schemas.openxmlformats.org/officeDocument/2006/math">
                    <m:r>
                      <a:rPr lang="el-GR" altLang="zh-CN" sz="2400" i="1" dirty="0" smtClean="0">
                        <a:latin typeface="Cambria Math" panose="02040503050406030204" pitchFamily="18" charset="0"/>
                      </a:rPr>
                      <m:t>𝜋</m:t>
                    </m:r>
                    <m:r>
                      <a:rPr lang="el-GR"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m:t>
                    </m:r>
                    <m:func>
                      <m:funcPr>
                        <m:ctrlPr>
                          <a:rPr lang="en" altLang="zh-CN" sz="2400" i="1" dirty="0">
                            <a:latin typeface="Cambria Math" panose="02040503050406030204" pitchFamily="18" charset="0"/>
                          </a:rPr>
                        </m:ctrlPr>
                      </m:funcPr>
                      <m:fName>
                        <m:limLow>
                          <m:limLowPr>
                            <m:ctrlPr>
                              <a:rPr lang="en" altLang="zh-CN" sz="2400" i="1" dirty="0">
                                <a:latin typeface="Cambria Math" panose="02040503050406030204" pitchFamily="18" charset="0"/>
                              </a:rPr>
                            </m:ctrlPr>
                          </m:limLowPr>
                          <m:e>
                            <m:r>
                              <m:rPr>
                                <m:sty m:val="p"/>
                              </m:rPr>
                              <a:rPr lang="en" altLang="zh-CN" sz="2400" dirty="0">
                                <a:latin typeface="Cambria Math" panose="02040503050406030204" pitchFamily="18" charset="0"/>
                              </a:rPr>
                              <m:t>max</m:t>
                            </m:r>
                          </m:e>
                          <m:lim>
                            <m:r>
                              <m:rPr>
                                <m:sty m:val="p"/>
                              </m:rPr>
                              <a:rPr lang="en" altLang="zh-CN" sz="2400" i="1" dirty="0">
                                <a:latin typeface="Cambria Math" panose="02040503050406030204" pitchFamily="18" charset="0"/>
                              </a:rPr>
                              <m:t>a</m:t>
                            </m:r>
                          </m:lim>
                        </m:limLow>
                      </m:fName>
                      <m:e>
                        <m:nary>
                          <m:naryPr>
                            <m:chr m:val="∑"/>
                            <m:supHide m:val="on"/>
                            <m:ctrlPr>
                              <a:rPr lang="en" altLang="zh-CN" sz="2400" i="1" dirty="0">
                                <a:latin typeface="Cambria Math" panose="02040503050406030204" pitchFamily="18" charset="0"/>
                              </a:rPr>
                            </m:ctrlPr>
                          </m:naryPr>
                          <m:sub>
                            <m:r>
                              <a:rPr lang="en" altLang="zh-CN" sz="2400" i="1" dirty="0">
                                <a:latin typeface="Cambria Math" panose="02040503050406030204" pitchFamily="18" charset="0"/>
                              </a:rPr>
                              <m:t>𝑠</m:t>
                            </m:r>
                            <m:r>
                              <a:rPr lang="en" altLang="zh-CN" sz="2400" i="1" dirty="0">
                                <a:latin typeface="Cambria Math" panose="02040503050406030204" pitchFamily="18" charset="0"/>
                              </a:rPr>
                              <m:t>′</m:t>
                            </m:r>
                          </m:sub>
                          <m:sup/>
                          <m:e>
                            <m:r>
                              <a:rPr lang="en" altLang="zh-CN" sz="2400" i="1" dirty="0">
                                <a:latin typeface="Cambria Math" panose="02040503050406030204" pitchFamily="18" charset="0"/>
                              </a:rPr>
                              <m:t>𝑃</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m:t>
                            </m:r>
                            <m:r>
                              <a:rPr lang="en" altLang="zh-CN" sz="2400" i="1" dirty="0" err="1">
                                <a:latin typeface="Cambria Math" panose="02040503050406030204" pitchFamily="18" charset="0"/>
                              </a:rPr>
                              <m:t>𝑠</m:t>
                            </m:r>
                            <m:r>
                              <a:rPr lang="en" altLang="zh-CN" sz="2400" i="1" dirty="0" err="1">
                                <a:latin typeface="Cambria Math" panose="02040503050406030204" pitchFamily="18" charset="0"/>
                              </a:rPr>
                              <m:t>,</m:t>
                            </m:r>
                            <m:r>
                              <a:rPr lang="en" altLang="zh-CN" sz="2400" i="1" dirty="0" err="1">
                                <a:latin typeface="Cambria Math" panose="02040503050406030204" pitchFamily="18" charset="0"/>
                              </a:rPr>
                              <m:t>𝑎</m:t>
                            </m:r>
                            <m:r>
                              <a:rPr lang="en" altLang="zh-CN" sz="2400" i="1" dirty="0">
                                <a:latin typeface="Cambria Math" panose="02040503050406030204" pitchFamily="18" charset="0"/>
                              </a:rPr>
                              <m:t>)</m:t>
                            </m:r>
                            <m:r>
                              <a:rPr lang="en" altLang="zh-CN" sz="2400" i="1" dirty="0">
                                <a:latin typeface="Cambria Math" panose="02040503050406030204" pitchFamily="18" charset="0"/>
                              </a:rPr>
                              <m:t>𝑈</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m:t>
                            </m:r>
                          </m:e>
                        </m:nary>
                      </m:e>
                    </m:func>
                  </m:oMath>
                </a14:m>
                <a:endParaRPr lang="en" altLang="zh-CN" sz="2400" dirty="0"/>
              </a:p>
              <a:p>
                <a:r>
                  <a:rPr lang="en" altLang="zh-CN" sz="2400" dirty="0"/>
                  <a:t>             end until </a:t>
                </a:r>
                <a14:m>
                  <m:oMath xmlns:m="http://schemas.openxmlformats.org/officeDocument/2006/math">
                    <m:r>
                      <a:rPr lang="el-GR" altLang="zh-CN" sz="2400" i="1" dirty="0" smtClean="0">
                        <a:latin typeface="Cambria Math" panose="02040503050406030204" pitchFamily="18" charset="0"/>
                      </a:rPr>
                      <m:t>𝜋</m:t>
                    </m:r>
                    <m:r>
                      <a:rPr lang="el-GR" altLang="zh-CN" sz="2400" i="1" dirty="0" smtClean="0">
                        <a:latin typeface="Cambria Math" panose="02040503050406030204" pitchFamily="18" charset="0"/>
                      </a:rPr>
                      <m:t> = </m:t>
                    </m:r>
                    <m:r>
                      <a:rPr lang="el-GR" altLang="zh-CN" sz="2400" i="1" dirty="0" smtClean="0">
                        <a:latin typeface="Cambria Math" panose="02040503050406030204" pitchFamily="18" charset="0"/>
                      </a:rPr>
                      <m:t>𝜋</m:t>
                    </m:r>
                    <m:r>
                      <a:rPr lang="el-GR" altLang="zh-CN" sz="2400" i="1" dirty="0" smtClean="0">
                        <a:latin typeface="Cambria Math" panose="02040503050406030204" pitchFamily="18" charset="0"/>
                      </a:rPr>
                      <m:t>′</m:t>
                    </m:r>
                  </m:oMath>
                </a14:m>
                <a:endParaRPr lang="zh-CN" altLang="en-US" sz="2400" dirty="0"/>
              </a:p>
            </p:txBody>
          </p:sp>
        </mc:Choice>
        <mc:Fallback xmlns="">
          <p:sp>
            <p:nvSpPr>
              <p:cNvPr id="9" name="矩形 8">
                <a:extLst>
                  <a:ext uri="{FF2B5EF4-FFF2-40B4-BE49-F238E27FC236}">
                    <a16:creationId xmlns:a16="http://schemas.microsoft.com/office/drawing/2014/main" id="{D279EBB2-56C8-794A-9A2A-9D32372A6DDF}"/>
                  </a:ext>
                </a:extLst>
              </p:cNvPr>
              <p:cNvSpPr>
                <a:spLocks noRot="1" noChangeAspect="1" noMove="1" noResize="1" noEditPoints="1" noAdjustHandles="1" noChangeArrowheads="1" noChangeShapeType="1" noTextEdit="1"/>
              </p:cNvSpPr>
              <p:nvPr/>
            </p:nvSpPr>
            <p:spPr>
              <a:xfrm>
                <a:off x="1378853" y="841085"/>
                <a:ext cx="8987660" cy="5746188"/>
              </a:xfrm>
              <a:prstGeom prst="rect">
                <a:avLst/>
              </a:prstGeom>
              <a:blipFill>
                <a:blip r:embed="rId2"/>
                <a:stretch>
                  <a:fillRect l="-846" t="-883" b="-66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287379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1D7A342-D33F-7ABC-9679-0F09E0FC0CBE}"/>
              </a:ext>
            </a:extLst>
          </p:cNvPr>
          <p:cNvPicPr>
            <a:picLocks noChangeAspect="1"/>
          </p:cNvPicPr>
          <p:nvPr/>
        </p:nvPicPr>
        <p:blipFill>
          <a:blip r:embed="rId2"/>
          <a:stretch>
            <a:fillRect/>
          </a:stretch>
        </p:blipFill>
        <p:spPr>
          <a:xfrm>
            <a:off x="1560278" y="1148932"/>
            <a:ext cx="8945595" cy="5501250"/>
          </a:xfrm>
          <a:prstGeom prst="rect">
            <a:avLst/>
          </a:prstGeom>
        </p:spPr>
      </p:pic>
      <p:sp>
        <p:nvSpPr>
          <p:cNvPr id="1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10" name="文本框 9">
            <a:extLst>
              <a:ext uri="{FF2B5EF4-FFF2-40B4-BE49-F238E27FC236}">
                <a16:creationId xmlns:a16="http://schemas.microsoft.com/office/drawing/2014/main" id="{B0CF6A7C-EB3C-054C-940F-413FE0CE4E2F}"/>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Value</a:t>
            </a:r>
            <a:r>
              <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Iteration</a:t>
            </a:r>
            <a:r>
              <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and Policy Iteration</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文本框 3">
            <a:extLst>
              <a:ext uri="{FF2B5EF4-FFF2-40B4-BE49-F238E27FC236}">
                <a16:creationId xmlns:a16="http://schemas.microsoft.com/office/drawing/2014/main" id="{6232FC86-62A4-CF49-AD8C-4D3E5F243011}"/>
              </a:ext>
            </a:extLst>
          </p:cNvPr>
          <p:cNvSpPr txBox="1"/>
          <p:nvPr/>
        </p:nvSpPr>
        <p:spPr>
          <a:xfrm>
            <a:off x="738163" y="1148932"/>
            <a:ext cx="1644233" cy="461665"/>
          </a:xfrm>
          <a:prstGeom prst="rect">
            <a:avLst/>
          </a:prstGeom>
          <a:noFill/>
        </p:spPr>
        <p:txBody>
          <a:bodyPr wrap="none" rtlCol="0">
            <a:spAutoFit/>
          </a:bodyPr>
          <a:lstStyle/>
          <a:p>
            <a:r>
              <a:rPr kumimoji="1" lang="en-US" altLang="zh-CN" sz="2400" dirty="0"/>
              <a:t>VI Example:</a:t>
            </a:r>
            <a:endParaRPr kumimoji="1" lang="zh-CN" altLang="en-US" sz="2400" dirty="0"/>
          </a:p>
        </p:txBody>
      </p:sp>
    </p:spTree>
    <p:extLst>
      <p:ext uri="{BB962C8B-B14F-4D97-AF65-F5344CB8AC3E}">
        <p14:creationId xmlns:p14="http://schemas.microsoft.com/office/powerpoint/2010/main" val="108033235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
        <p:nvSpPr>
          <p:cNvPr id="10" name="文本框 9">
            <a:extLst>
              <a:ext uri="{FF2B5EF4-FFF2-40B4-BE49-F238E27FC236}">
                <a16:creationId xmlns:a16="http://schemas.microsoft.com/office/drawing/2014/main" id="{B0CF6A7C-EB3C-054C-940F-413FE0CE4E2F}"/>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Value</a:t>
            </a:r>
            <a:r>
              <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Iteration</a:t>
            </a:r>
            <a:r>
              <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and Policy Iteration</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 name="文本框 3">
            <a:extLst>
              <a:ext uri="{FF2B5EF4-FFF2-40B4-BE49-F238E27FC236}">
                <a16:creationId xmlns:a16="http://schemas.microsoft.com/office/drawing/2014/main" id="{6232FC86-62A4-CF49-AD8C-4D3E5F243011}"/>
              </a:ext>
            </a:extLst>
          </p:cNvPr>
          <p:cNvSpPr txBox="1"/>
          <p:nvPr/>
        </p:nvSpPr>
        <p:spPr>
          <a:xfrm>
            <a:off x="738163" y="1148932"/>
            <a:ext cx="1628203" cy="461665"/>
          </a:xfrm>
          <a:prstGeom prst="rect">
            <a:avLst/>
          </a:prstGeom>
          <a:noFill/>
        </p:spPr>
        <p:txBody>
          <a:bodyPr wrap="none" rtlCol="0">
            <a:spAutoFit/>
          </a:bodyPr>
          <a:lstStyle/>
          <a:p>
            <a:r>
              <a:rPr kumimoji="1" lang="en-US" altLang="zh-CN" sz="2400" dirty="0"/>
              <a:t>PI Example:</a:t>
            </a:r>
            <a:endParaRPr kumimoji="1" lang="zh-CN" altLang="en-US" sz="2400" dirty="0"/>
          </a:p>
        </p:txBody>
      </p:sp>
      <p:pic>
        <p:nvPicPr>
          <p:cNvPr id="3" name="图片 2">
            <a:extLst>
              <a:ext uri="{FF2B5EF4-FFF2-40B4-BE49-F238E27FC236}">
                <a16:creationId xmlns:a16="http://schemas.microsoft.com/office/drawing/2014/main" id="{F1FAD9E1-0345-E3CE-1742-5E5D31B8B7BE}"/>
              </a:ext>
            </a:extLst>
          </p:cNvPr>
          <p:cNvPicPr>
            <a:picLocks noChangeAspect="1"/>
          </p:cNvPicPr>
          <p:nvPr/>
        </p:nvPicPr>
        <p:blipFill>
          <a:blip r:embed="rId2"/>
          <a:stretch>
            <a:fillRect/>
          </a:stretch>
        </p:blipFill>
        <p:spPr>
          <a:xfrm>
            <a:off x="2116426" y="3282393"/>
            <a:ext cx="7331075" cy="2232853"/>
          </a:xfrm>
          <a:prstGeom prst="rect">
            <a:avLst/>
          </a:prstGeom>
        </p:spPr>
      </p:pic>
      <p:pic>
        <p:nvPicPr>
          <p:cNvPr id="7" name="图片 6">
            <a:extLst>
              <a:ext uri="{FF2B5EF4-FFF2-40B4-BE49-F238E27FC236}">
                <a16:creationId xmlns:a16="http://schemas.microsoft.com/office/drawing/2014/main" id="{41B6A001-DC23-5B14-0937-A1B0FBC0E92C}"/>
              </a:ext>
            </a:extLst>
          </p:cNvPr>
          <p:cNvPicPr>
            <a:picLocks noChangeAspect="1"/>
          </p:cNvPicPr>
          <p:nvPr/>
        </p:nvPicPr>
        <p:blipFill>
          <a:blip r:embed="rId3"/>
          <a:stretch>
            <a:fillRect/>
          </a:stretch>
        </p:blipFill>
        <p:spPr>
          <a:xfrm>
            <a:off x="2366366" y="1880151"/>
            <a:ext cx="5484543" cy="919197"/>
          </a:xfrm>
          <a:prstGeom prst="rect">
            <a:avLst/>
          </a:prstGeom>
        </p:spPr>
      </p:pic>
    </p:spTree>
    <p:extLst>
      <p:ext uri="{BB962C8B-B14F-4D97-AF65-F5344CB8AC3E}">
        <p14:creationId xmlns:p14="http://schemas.microsoft.com/office/powerpoint/2010/main" val="304275640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
        <p:nvSpPr>
          <p:cNvPr id="10" name="文本框 9">
            <a:extLst>
              <a:ext uri="{FF2B5EF4-FFF2-40B4-BE49-F238E27FC236}">
                <a16:creationId xmlns:a16="http://schemas.microsoft.com/office/drawing/2014/main" id="{B0CF6A7C-EB3C-054C-940F-413FE0CE4E2F}"/>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Q-Learning</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6" name="Content Placeholder 2">
            <a:extLst>
              <a:ext uri="{FF2B5EF4-FFF2-40B4-BE49-F238E27FC236}">
                <a16:creationId xmlns:a16="http://schemas.microsoft.com/office/drawing/2014/main" id="{F9F6F0FF-5223-584A-A576-7EEF5FA33A59}"/>
              </a:ext>
            </a:extLst>
          </p:cNvPr>
          <p:cNvSpPr txBox="1">
            <a:spLocks/>
          </p:cNvSpPr>
          <p:nvPr/>
        </p:nvSpPr>
        <p:spPr>
          <a:xfrm>
            <a:off x="3733800" y="3961016"/>
            <a:ext cx="8382000" cy="4983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endParaRPr 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59FC17-B771-8049-B2E4-5E7D42EE6DF3}"/>
                  </a:ext>
                </a:extLst>
              </p:cNvPr>
              <p:cNvSpPr/>
              <p:nvPr/>
            </p:nvSpPr>
            <p:spPr>
              <a:xfrm>
                <a:off x="1378853" y="1328101"/>
                <a:ext cx="8987660" cy="4069512"/>
              </a:xfrm>
              <a:prstGeom prst="rect">
                <a:avLst/>
              </a:prstGeom>
            </p:spPr>
            <p:txBody>
              <a:bodyPr wrap="square">
                <a:spAutoFit/>
              </a:bodyPr>
              <a:lstStyle/>
              <a:p>
                <a:pPr marL="342900" indent="-342900">
                  <a:buFont typeface="Arial" panose="020B0604020202020204" pitchFamily="34" charset="0"/>
                  <a:buChar char="•"/>
                </a:pPr>
                <a:r>
                  <a:rPr lang="en-US" altLang="zh-CN" sz="2400" dirty="0"/>
                  <a:t>Q-learning</a:t>
                </a:r>
                <a:r>
                  <a:rPr lang="en-US" altLang="zh-CN" sz="2400" b="1" dirty="0"/>
                  <a:t>:</a:t>
                </a:r>
                <a:r>
                  <a:rPr lang="en-US" altLang="zh-CN" sz="2400" dirty="0"/>
                  <a:t> </a:t>
                </a:r>
              </a:p>
              <a:p>
                <a:r>
                  <a:rPr lang="en-US" altLang="zh-CN" sz="2400" dirty="0"/>
                  <a:t>	learn an action-utility function </a:t>
                </a:r>
                <a14:m>
                  <m:oMath xmlns:m="http://schemas.openxmlformats.org/officeDocument/2006/math">
                    <m:r>
                      <a:rPr lang="en-US" altLang="zh-CN" sz="2400" i="1" dirty="0" smtClean="0">
                        <a:solidFill>
                          <a:srgbClr val="FF00FF"/>
                        </a:solidFill>
                        <a:latin typeface="Cambria Math" panose="02040503050406030204" pitchFamily="18" charset="0"/>
                      </a:rPr>
                      <m:t>𝑄</m:t>
                    </m:r>
                    <m:r>
                      <a:rPr lang="en-US" altLang="zh-CN" sz="2400" i="1" dirty="0" smtClean="0">
                        <a:solidFill>
                          <a:srgbClr val="FF00FF"/>
                        </a:solidFill>
                        <a:latin typeface="Cambria Math" panose="02040503050406030204" pitchFamily="18" charset="0"/>
                      </a:rPr>
                      <m:t>(</m:t>
                    </m:r>
                    <m:r>
                      <a:rPr lang="en-US" altLang="zh-CN" sz="2400" i="1" dirty="0" err="1">
                        <a:solidFill>
                          <a:srgbClr val="FF00FF"/>
                        </a:solidFill>
                        <a:latin typeface="Cambria Math" panose="02040503050406030204" pitchFamily="18" charset="0"/>
                      </a:rPr>
                      <m:t>𝑠</m:t>
                    </m:r>
                    <m:r>
                      <a:rPr lang="en-US" altLang="zh-CN" sz="2400" i="1" dirty="0" err="1">
                        <a:solidFill>
                          <a:srgbClr val="FF00FF"/>
                        </a:solidFill>
                        <a:latin typeface="Cambria Math" panose="02040503050406030204" pitchFamily="18" charset="0"/>
                      </a:rPr>
                      <m:t>,</m:t>
                    </m:r>
                    <m:r>
                      <a:rPr lang="en-US" altLang="zh-CN" sz="2400" i="1" dirty="0" err="1">
                        <a:solidFill>
                          <a:srgbClr val="FF00FF"/>
                        </a:solidFill>
                        <a:latin typeface="Cambria Math" panose="02040503050406030204" pitchFamily="18" charset="0"/>
                      </a:rPr>
                      <m:t>𝑎</m:t>
                    </m:r>
                    <m:r>
                      <a:rPr lang="en-US" altLang="zh-CN" sz="2400" i="1" dirty="0">
                        <a:solidFill>
                          <a:srgbClr val="FF00FF"/>
                        </a:solidFill>
                        <a:latin typeface="Cambria Math" panose="02040503050406030204" pitchFamily="18" charset="0"/>
                      </a:rPr>
                      <m:t>) </m:t>
                    </m:r>
                  </m:oMath>
                </a14:m>
                <a:r>
                  <a:rPr lang="en-US" altLang="zh-CN" sz="2400" dirty="0"/>
                  <a:t>that tells us the value of 	doing action </a:t>
                </a:r>
                <a14:m>
                  <m:oMath xmlns:m="http://schemas.openxmlformats.org/officeDocument/2006/math">
                    <m:r>
                      <a:rPr lang="en-US" altLang="zh-CN" sz="2400" i="1" dirty="0" smtClean="0">
                        <a:solidFill>
                          <a:srgbClr val="0000FF"/>
                        </a:solidFill>
                        <a:latin typeface="Cambria Math" panose="02040503050406030204" pitchFamily="18" charset="0"/>
                      </a:rPr>
                      <m:t>𝑎</m:t>
                    </m:r>
                  </m:oMath>
                </a14:m>
                <a:r>
                  <a:rPr lang="en-US" altLang="zh-CN" sz="2400" dirty="0"/>
                  <a:t> in state </a:t>
                </a:r>
                <a14:m>
                  <m:oMath xmlns:m="http://schemas.openxmlformats.org/officeDocument/2006/math">
                    <m:r>
                      <a:rPr lang="en-US" altLang="zh-CN" sz="2400" i="1" dirty="0" smtClean="0">
                        <a:solidFill>
                          <a:srgbClr val="0000FF"/>
                        </a:solidFill>
                        <a:latin typeface="Cambria Math" panose="02040503050406030204" pitchFamily="18" charset="0"/>
                      </a:rPr>
                      <m:t>𝑠</m:t>
                    </m:r>
                  </m:oMath>
                </a14:m>
                <a:endParaRPr lang="en-US" altLang="zh-CN" sz="2400" dirty="0">
                  <a:solidFill>
                    <a:srgbClr val="0000FF"/>
                  </a:solidFill>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𝑈</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max</m:t>
                              </m:r>
                            </m:e>
                            <m:lim>
                              <m:r>
                                <a:rPr lang="en-US" altLang="zh-CN" sz="2400" b="0" i="1" smtClean="0">
                                  <a:latin typeface="Cambria Math" panose="02040503050406030204" pitchFamily="18" charset="0"/>
                                </a:rPr>
                                <m:t>𝑎</m:t>
                              </m:r>
                            </m:lim>
                          </m:limLow>
                        </m:fName>
                        <m:e>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e>
                      </m:func>
                    </m:oMath>
                  </m:oMathPara>
                </a14:m>
                <a:endParaRPr lang="en-US" altLang="zh-CN" sz="2400" dirty="0"/>
              </a:p>
              <a:p>
                <a:pPr marL="342900" indent="-342900">
                  <a:buFont typeface="Arial" panose="020B0604020202020204" pitchFamily="34" charset="0"/>
                  <a:buChar char="•"/>
                </a:pPr>
                <a:r>
                  <a:rPr lang="en-US" altLang="zh-CN" sz="2400" dirty="0"/>
                  <a:t>Equilibrium constraint on </a:t>
                </a:r>
                <a14:m>
                  <m:oMath xmlns:m="http://schemas.openxmlformats.org/officeDocument/2006/math">
                    <m:r>
                      <a:rPr lang="en-US" altLang="zh-CN" sz="2400" i="1" dirty="0" smtClean="0">
                        <a:latin typeface="Cambria Math" panose="02040503050406030204" pitchFamily="18" charset="0"/>
                      </a:rPr>
                      <m:t>𝑄</m:t>
                    </m:r>
                  </m:oMath>
                </a14:m>
                <a:r>
                  <a:rPr lang="en-US" altLang="zh-CN" sz="2400" dirty="0"/>
                  <a:t> values:</a:t>
                </a:r>
              </a:p>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𝑄</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 = </m:t>
                      </m:r>
                      <m:r>
                        <a:rPr lang="en" altLang="zh-CN" sz="2400" i="1" dirty="0">
                          <a:latin typeface="Cambria Math" panose="02040503050406030204" pitchFamily="18" charset="0"/>
                        </a:rPr>
                        <m:t>𝑅</m:t>
                      </m:r>
                      <m:r>
                        <a:rPr lang="en" altLang="zh-CN" sz="2400" i="1" dirty="0">
                          <a:latin typeface="Cambria Math" panose="02040503050406030204" pitchFamily="18" charset="0"/>
                        </a:rPr>
                        <m:t>(</m:t>
                      </m:r>
                      <m:r>
                        <a:rPr lang="en" altLang="zh-CN" sz="2400" i="1" dirty="0">
                          <a:latin typeface="Cambria Math" panose="02040503050406030204" pitchFamily="18" charset="0"/>
                        </a:rPr>
                        <m:t>𝑠</m:t>
                      </m:r>
                      <m:r>
                        <a:rPr lang="en" altLang="zh-CN" sz="2400" i="1" dirty="0">
                          <a:latin typeface="Cambria Math" panose="02040503050406030204" pitchFamily="18" charset="0"/>
                        </a:rPr>
                        <m:t>) +</m:t>
                      </m:r>
                      <m:r>
                        <a:rPr lang="el-GR" altLang="zh-CN" sz="2400" i="1" dirty="0">
                          <a:latin typeface="Cambria Math" panose="02040503050406030204" pitchFamily="18" charset="0"/>
                        </a:rPr>
                        <m:t>𝛾</m:t>
                      </m:r>
                      <m:func>
                        <m:funcPr>
                          <m:ctrlPr>
                            <a:rPr lang="en" altLang="zh-CN" sz="2400" i="1" dirty="0">
                              <a:latin typeface="Cambria Math" panose="02040503050406030204" pitchFamily="18" charset="0"/>
                            </a:rPr>
                          </m:ctrlPr>
                        </m:funcPr>
                        <m:fName>
                          <m:limLow>
                            <m:limLowPr>
                              <m:ctrlPr>
                                <a:rPr lang="en" altLang="zh-CN" sz="2400" i="1" dirty="0">
                                  <a:latin typeface="Cambria Math" panose="02040503050406030204" pitchFamily="18" charset="0"/>
                                </a:rPr>
                              </m:ctrlPr>
                            </m:limLowPr>
                            <m:e>
                              <m:r>
                                <m:rPr>
                                  <m:sty m:val="p"/>
                                </m:rPr>
                                <a:rPr lang="en" altLang="zh-CN" sz="2400" dirty="0">
                                  <a:latin typeface="Cambria Math" panose="02040503050406030204" pitchFamily="18" charset="0"/>
                                </a:rPr>
                                <m:t>max</m:t>
                              </m:r>
                            </m:e>
                            <m:lim>
                              <m:r>
                                <a:rPr lang="en-US" altLang="zh-CN" sz="2400" i="1" dirty="0">
                                  <a:latin typeface="Cambria Math" panose="02040503050406030204" pitchFamily="18" charset="0"/>
                                </a:rPr>
                                <m:t>𝑎</m:t>
                              </m:r>
                            </m:lim>
                          </m:limLow>
                        </m:fName>
                        <m:e>
                          <m:nary>
                            <m:naryPr>
                              <m:chr m:val="∑"/>
                              <m:supHide m:val="on"/>
                              <m:ctrlPr>
                                <a:rPr lang="en" altLang="zh-CN" sz="2400" i="1" dirty="0">
                                  <a:latin typeface="Cambria Math" panose="02040503050406030204" pitchFamily="18" charset="0"/>
                                </a:rPr>
                              </m:ctrlPr>
                            </m:naryPr>
                            <m:sub>
                              <m:sSup>
                                <m:sSupPr>
                                  <m:ctrlPr>
                                    <a:rPr lang="en" altLang="zh-CN" sz="2400" i="1" dirty="0">
                                      <a:latin typeface="Cambria Math" panose="02040503050406030204" pitchFamily="18" charset="0"/>
                                    </a:rPr>
                                  </m:ctrlPr>
                                </m:sSupPr>
                                <m:e>
                                  <m:r>
                                    <a:rPr lang="en-US" altLang="zh-CN" sz="2400" i="1" dirty="0">
                                      <a:latin typeface="Cambria Math" panose="02040503050406030204" pitchFamily="18" charset="0"/>
                                    </a:rPr>
                                    <m:t>𝑠</m:t>
                                  </m:r>
                                </m:e>
                                <m:sup>
                                  <m:r>
                                    <a:rPr lang="en-US" altLang="zh-CN" sz="2400" i="1" dirty="0">
                                      <a:latin typeface="Cambria Math" panose="02040503050406030204" pitchFamily="18" charset="0"/>
                                    </a:rPr>
                                    <m:t>′</m:t>
                                  </m:r>
                                </m:sup>
                              </m:sSup>
                            </m:sub>
                            <m:sup/>
                            <m:e>
                              <m:r>
                                <a:rPr lang="en" altLang="zh-CN" sz="2400" i="1" dirty="0">
                                  <a:latin typeface="Cambria Math" panose="02040503050406030204" pitchFamily="18" charset="0"/>
                                </a:rPr>
                                <m:t>𝑃</m:t>
                              </m:r>
                              <m:d>
                                <m:dPr>
                                  <m:ctrlPr>
                                    <a:rPr lang="en" altLang="zh-CN" sz="2400" i="1" dirty="0">
                                      <a:latin typeface="Cambria Math" panose="02040503050406030204" pitchFamily="18" charset="0"/>
                                    </a:rPr>
                                  </m:ctrlPr>
                                </m:dPr>
                                <m:e>
                                  <m:sSup>
                                    <m:sSupPr>
                                      <m:ctrlPr>
                                        <a:rPr lang="en" altLang="zh-CN" sz="2400" i="1" dirty="0">
                                          <a:latin typeface="Cambria Math" panose="02040503050406030204" pitchFamily="18" charset="0"/>
                                        </a:rPr>
                                      </m:ctrlPr>
                                    </m:sSupPr>
                                    <m:e>
                                      <m:r>
                                        <a:rPr lang="en" altLang="zh-CN" sz="2400" i="1" dirty="0">
                                          <a:latin typeface="Cambria Math" panose="02040503050406030204" pitchFamily="18" charset="0"/>
                                        </a:rPr>
                                        <m:t>𝑠</m:t>
                                      </m:r>
                                    </m:e>
                                    <m:sup>
                                      <m:r>
                                        <a:rPr lang="en" altLang="zh-CN" sz="2400" i="1" dirty="0">
                                          <a:latin typeface="Cambria Math" panose="02040503050406030204" pitchFamily="18" charset="0"/>
                                        </a:rPr>
                                        <m:t>′</m:t>
                                      </m:r>
                                    </m:sup>
                                  </m:sSup>
                                </m:e>
                                <m:e>
                                  <m:r>
                                    <a:rPr lang="en" altLang="zh-CN" sz="2400" i="1" dirty="0" err="1">
                                      <a:latin typeface="Cambria Math" panose="02040503050406030204" pitchFamily="18" charset="0"/>
                                    </a:rPr>
                                    <m:t>𝑠</m:t>
                                  </m:r>
                                  <m:r>
                                    <a:rPr lang="en-US" altLang="zh-CN" sz="2400" i="1" dirty="0">
                                      <a:latin typeface="Cambria Math" panose="02040503050406030204" pitchFamily="18" charset="0"/>
                                    </a:rPr>
                                    <m:t>, </m:t>
                                  </m:r>
                                  <m:r>
                                    <a:rPr lang="en" altLang="zh-CN" sz="2400" i="1" dirty="0" err="1">
                                      <a:latin typeface="Cambria Math" panose="02040503050406030204" pitchFamily="18" charset="0"/>
                                    </a:rPr>
                                    <m:t>𝑎</m:t>
                                  </m:r>
                                </m:e>
                              </m:d>
                              <m:func>
                                <m:funcPr>
                                  <m:ctrlPr>
                                    <a:rPr lang="en-US" altLang="zh-CN" sz="2400" i="1">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a:latin typeface="Cambria Math" panose="02040503050406030204" pitchFamily="18" charset="0"/>
                                        </a:rPr>
                                        <m:t>max</m:t>
                                      </m:r>
                                    </m:e>
                                    <m:lim>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b="0" i="1" smtClean="0">
                                              <a:latin typeface="Cambria Math" panose="02040503050406030204" pitchFamily="18" charset="0"/>
                                            </a:rPr>
                                            <m:t>′</m:t>
                                          </m:r>
                                        </m:sup>
                                      </m:sSup>
                                    </m:lim>
                                  </m:limLow>
                                </m:fName>
                                <m:e>
                                  <m:r>
                                    <a:rPr lang="en-US" altLang="zh-CN" sz="2400" i="1">
                                      <a:latin typeface="Cambria Math" panose="02040503050406030204" pitchFamily="18" charset="0"/>
                                    </a:rPr>
                                    <m:t>𝑄</m:t>
                                  </m:r>
                                  <m:r>
                                    <a:rPr lang="en-US" altLang="zh-CN" sz="2400" i="1">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b="0" i="1" smtClean="0">
                                          <a:latin typeface="Cambria Math" panose="02040503050406030204" pitchFamily="18" charset="0"/>
                                        </a:rPr>
                                        <m:t>′</m:t>
                                      </m:r>
                                    </m:sup>
                                  </m:sSup>
                                  <m:r>
                                    <a:rPr lang="en-US" altLang="zh-CN" sz="2400" i="1">
                                      <a:latin typeface="Cambria Math" panose="02040503050406030204" pitchFamily="18" charset="0"/>
                                    </a:rPr>
                                    <m:t>)</m:t>
                                  </m:r>
                                </m:e>
                              </m:func>
                            </m:e>
                          </m:nary>
                        </m:e>
                      </m:func>
                    </m:oMath>
                  </m:oMathPara>
                </a14:m>
                <a:endParaRPr lang="en-US" altLang="zh-CN" sz="2400" dirty="0"/>
              </a:p>
              <a:p>
                <a:pPr marL="342900" indent="-342900">
                  <a:buFont typeface="Arial" panose="020B0604020202020204" pitchFamily="34" charset="0"/>
                  <a:buChar char="•"/>
                </a:pPr>
                <a:r>
                  <a:rPr lang="en-US" altLang="zh-CN" sz="2400" dirty="0"/>
                  <a:t>Transformation and Application:</a:t>
                </a:r>
              </a:p>
              <a:p>
                <a:pPr marL="800100" lvl="1" indent="-342900">
                  <a:buFont typeface="Arial" panose="020B0604020202020204" pitchFamily="34" charset="0"/>
                  <a:buChar char="•"/>
                </a:pPr>
                <a:r>
                  <a:rPr lang="en-US" altLang="zh-CN" sz="2400" dirty="0"/>
                  <a:t>Temporal Difference (TD) Learning</a:t>
                </a:r>
              </a:p>
              <a:p>
                <a:pPr marL="800100" lvl="1" indent="-342900">
                  <a:buFont typeface="Arial" panose="020B0604020202020204" pitchFamily="34" charset="0"/>
                  <a:buChar char="•"/>
                </a:pPr>
                <a:r>
                  <a:rPr lang="en-US" altLang="zh-CN" sz="2400" dirty="0"/>
                  <a:t>State-Action-Reward-State-Action (SARSA)</a:t>
                </a:r>
              </a:p>
            </p:txBody>
          </p:sp>
        </mc:Choice>
        <mc:Fallback xmlns="">
          <p:sp>
            <p:nvSpPr>
              <p:cNvPr id="7" name="矩形 6">
                <a:extLst>
                  <a:ext uri="{FF2B5EF4-FFF2-40B4-BE49-F238E27FC236}">
                    <a16:creationId xmlns:a16="http://schemas.microsoft.com/office/drawing/2014/main" id="{F359FC17-B771-8049-B2E4-5E7D42EE6DF3}"/>
                  </a:ext>
                </a:extLst>
              </p:cNvPr>
              <p:cNvSpPr>
                <a:spLocks noRot="1" noChangeAspect="1" noMove="1" noResize="1" noEditPoints="1" noAdjustHandles="1" noChangeArrowheads="1" noChangeShapeType="1" noTextEdit="1"/>
              </p:cNvSpPr>
              <p:nvPr/>
            </p:nvSpPr>
            <p:spPr>
              <a:xfrm>
                <a:off x="1378853" y="1328101"/>
                <a:ext cx="8987660" cy="4069512"/>
              </a:xfrm>
              <a:prstGeom prst="rect">
                <a:avLst/>
              </a:prstGeom>
              <a:blipFill>
                <a:blip r:embed="rId2"/>
                <a:stretch>
                  <a:fillRect l="-846" t="-1246" r="-282" b="-165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002368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1751" y="1534061"/>
            <a:ext cx="9889099" cy="2805063"/>
          </a:xfrm>
          <a:prstGeom prst="rect">
            <a:avLst/>
          </a:prstGeom>
        </p:spPr>
        <p:txBody>
          <a:bodyPr wrap="square">
            <a:spAutoFit/>
          </a:bodyPr>
          <a:lstStyle/>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rPr>
              <a:t>Key Concept </a:t>
            </a:r>
            <a:r>
              <a:rPr lang="en-US" altLang="zh-CN" sz="2400" b="1" dirty="0">
                <a:solidFill>
                  <a:srgbClr val="4472C4"/>
                </a:solidFill>
                <a:ea typeface="微软雅黑" panose="020B0503020204020204" pitchFamily="34" charset="-122"/>
                <a:cs typeface="Helvetica" panose="020B0604020202020204" pitchFamily="34" charset="0"/>
              </a:rPr>
              <a:t>Part </a:t>
            </a:r>
            <a:r>
              <a:rPr lang="en-US" altLang="zh-CN" sz="2400" b="1" dirty="0">
                <a:solidFill>
                  <a:srgbClr val="4472C4"/>
                </a:solidFill>
                <a:ea typeface="微软雅黑" panose="020B0503020204020204" pitchFamily="34" charset="-122"/>
              </a:rPr>
              <a:t>III</a:t>
            </a:r>
          </a:p>
          <a:p>
            <a:pPr marL="685783" indent="-685783" defTabSz="1219170" fontAlgn="base">
              <a:lnSpc>
                <a:spcPct val="150000"/>
              </a:lnSpc>
              <a:spcBef>
                <a:spcPct val="0"/>
              </a:spcBef>
              <a:buFont typeface="+mj-lt"/>
              <a:buAutoNum type="arabicPeriod"/>
            </a:pPr>
            <a:r>
              <a:rPr lang="en-US" altLang="zh-CN" sz="2400" b="1" u="sng" dirty="0">
                <a:solidFill>
                  <a:srgbClr val="FF0000"/>
                </a:solidFill>
                <a:ea typeface="微软雅黑" panose="020B0503020204020204" pitchFamily="34" charset="-122"/>
                <a:cs typeface="Helvetica" panose="020B0604020202020204" pitchFamily="34" charset="0"/>
              </a:rPr>
              <a:t>Key Concept Part IV</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rPr>
              <a:t>Final Agenda</a:t>
            </a:r>
          </a:p>
        </p:txBody>
      </p:sp>
      <p:sp>
        <p:nvSpPr>
          <p:cNvPr id="4" name="文本框 3">
            <a:extLst>
              <a:ext uri="{FF2B5EF4-FFF2-40B4-BE49-F238E27FC236}">
                <a16:creationId xmlns:a16="http://schemas.microsoft.com/office/drawing/2014/main" id="{17C9922D-CE0D-814E-B101-4266CCF82FD3}"/>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Outline: Final Review</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8242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1751" y="1534061"/>
            <a:ext cx="9889099" cy="2805063"/>
          </a:xfrm>
          <a:prstGeom prst="rect">
            <a:avLst/>
          </a:prstGeom>
        </p:spPr>
        <p:txBody>
          <a:bodyPr wrap="square">
            <a:spAutoFit/>
          </a:bodyPr>
          <a:lstStyle/>
          <a:p>
            <a:pPr marL="685783" indent="-685783" defTabSz="1219170" fontAlgn="base">
              <a:lnSpc>
                <a:spcPct val="150000"/>
              </a:lnSpc>
              <a:spcBef>
                <a:spcPct val="0"/>
              </a:spcBef>
              <a:buFont typeface="+mj-lt"/>
              <a:buAutoNum type="arabicPeriod"/>
            </a:pPr>
            <a:r>
              <a:rPr lang="en-US" altLang="zh-CN" sz="2400" b="1" u="sng" dirty="0">
                <a:solidFill>
                  <a:srgbClr val="FF0000"/>
                </a:solidFill>
                <a:ea typeface="微软雅黑" panose="020B0503020204020204" pitchFamily="34" charset="-122"/>
                <a:cs typeface="Helvetica" panose="020B0604020202020204" pitchFamily="34" charset="0"/>
              </a:rPr>
              <a:t>Key Concept Part 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III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IV</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Final Agenda</a:t>
            </a:r>
          </a:p>
        </p:txBody>
      </p:sp>
      <p:sp>
        <p:nvSpPr>
          <p:cNvPr id="4" name="文本框 3">
            <a:extLst>
              <a:ext uri="{FF2B5EF4-FFF2-40B4-BE49-F238E27FC236}">
                <a16:creationId xmlns:a16="http://schemas.microsoft.com/office/drawing/2014/main" id="{17C9922D-CE0D-814E-B101-4266CCF82FD3}"/>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Outline: Final Review</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39091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10751" hangingPunct="0">
              <a:tabLst>
                <a:tab pos="750067" algn="l"/>
              </a:tabLst>
            </a:pPr>
            <a:fld id="{86CB4B4D-7CA3-9044-876B-883B54F8677D}" type="slidenum">
              <a:rPr kern="0">
                <a:solidFill>
                  <a:srgbClr val="000000"/>
                </a:solidFill>
                <a:latin typeface="Helvetica"/>
                <a:sym typeface="Helvetica"/>
              </a:rPr>
              <a:pPr defTabSz="410751" hangingPunct="0">
                <a:tabLst>
                  <a:tab pos="750067" algn="l"/>
                </a:tabLst>
              </a:pPr>
              <a:t>30</a:t>
            </a:fld>
            <a:endParaRPr kern="0">
              <a:solidFill>
                <a:srgbClr val="000000"/>
              </a:solidFill>
              <a:latin typeface="Helvetica"/>
              <a:sym typeface="Helvetica"/>
            </a:endParaRPr>
          </a:p>
        </p:txBody>
      </p:sp>
      <p:pic>
        <p:nvPicPr>
          <p:cNvPr id="7" name="图片 6">
            <a:extLst>
              <a:ext uri="{FF2B5EF4-FFF2-40B4-BE49-F238E27FC236}">
                <a16:creationId xmlns:a16="http://schemas.microsoft.com/office/drawing/2014/main" id="{A59E5C8E-3D58-C047-ADF4-3454590D735A}"/>
              </a:ext>
            </a:extLst>
          </p:cNvPr>
          <p:cNvPicPr>
            <a:picLocks noChangeAspect="1"/>
          </p:cNvPicPr>
          <p:nvPr/>
        </p:nvPicPr>
        <p:blipFill rotWithShape="1">
          <a:blip r:embed="rId2"/>
          <a:srcRect b="15833"/>
          <a:stretch/>
        </p:blipFill>
        <p:spPr>
          <a:xfrm>
            <a:off x="1184159" y="1465390"/>
            <a:ext cx="7035800" cy="1443037"/>
          </a:xfrm>
          <a:prstGeom prst="rect">
            <a:avLst/>
          </a:prstGeom>
        </p:spPr>
      </p:pic>
      <p:sp>
        <p:nvSpPr>
          <p:cNvPr id="12" name="文本框 11">
            <a:extLst>
              <a:ext uri="{FF2B5EF4-FFF2-40B4-BE49-F238E27FC236}">
                <a16:creationId xmlns:a16="http://schemas.microsoft.com/office/drawing/2014/main" id="{1ACD881C-9DC7-CA46-A5DE-FE2FB1DC21E3}"/>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Key</a:t>
            </a:r>
            <a:r>
              <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Concepts Part IV</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 name="直接连接符 16">
            <a:extLst>
              <a:ext uri="{FF2B5EF4-FFF2-40B4-BE49-F238E27FC236}">
                <a16:creationId xmlns:a16="http://schemas.microsoft.com/office/drawing/2014/main" id="{0174D483-A6A4-3F8F-3BF8-D2E4A699F381}"/>
              </a:ext>
            </a:extLst>
          </p:cNvPr>
          <p:cNvSpPr/>
          <p:nvPr/>
        </p:nvSpPr>
        <p:spPr>
          <a:xfrm>
            <a:off x="2414454" y="2951286"/>
            <a:ext cx="1793989"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3" name="直接连接符 16">
            <a:extLst>
              <a:ext uri="{FF2B5EF4-FFF2-40B4-BE49-F238E27FC236}">
                <a16:creationId xmlns:a16="http://schemas.microsoft.com/office/drawing/2014/main" id="{3680299D-FBBB-C387-A323-A6B66AA28255}"/>
              </a:ext>
            </a:extLst>
          </p:cNvPr>
          <p:cNvSpPr/>
          <p:nvPr/>
        </p:nvSpPr>
        <p:spPr>
          <a:xfrm flipV="1">
            <a:off x="2414454" y="2042556"/>
            <a:ext cx="3131323" cy="4227"/>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4" name="文本框 3">
            <a:extLst>
              <a:ext uri="{FF2B5EF4-FFF2-40B4-BE49-F238E27FC236}">
                <a16:creationId xmlns:a16="http://schemas.microsoft.com/office/drawing/2014/main" id="{B710B469-2416-6557-46A6-7237F043D564}"/>
              </a:ext>
            </a:extLst>
          </p:cNvPr>
          <p:cNvSpPr txBox="1"/>
          <p:nvPr/>
        </p:nvSpPr>
        <p:spPr>
          <a:xfrm>
            <a:off x="1409728" y="3429000"/>
            <a:ext cx="6955558" cy="3139321"/>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b="1" dirty="0">
                <a:latin typeface="Times New Roman" panose="02020603050405020304" pitchFamily="18" charset="0"/>
                <a:cs typeface="Times New Roman" panose="02020603050405020304" pitchFamily="18" charset="0"/>
              </a:rPr>
              <a:t>Natural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language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processing</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and</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Speech</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processing</a:t>
            </a:r>
          </a:p>
          <a:p>
            <a:pPr marL="742950" lvl="1" indent="-285750">
              <a:buFont typeface="Arial" panose="020B0604020202020204" pitchFamily="34" charset="0"/>
              <a:buChar char="•"/>
            </a:pPr>
            <a:r>
              <a:rPr lang="en" altLang="zh-CN" dirty="0">
                <a:effectLst/>
                <a:latin typeface="Times New Roman" panose="02020603050405020304" pitchFamily="18" charset="0"/>
                <a:cs typeface="Times New Roman" panose="02020603050405020304" pitchFamily="18" charset="0"/>
              </a:rPr>
              <a:t>Lexical semantics</a:t>
            </a:r>
          </a:p>
          <a:p>
            <a:pPr lvl="2"/>
            <a:r>
              <a:rPr lang="en" altLang="zh-CN" dirty="0">
                <a:effectLst/>
                <a:latin typeface="Times New Roman" panose="02020603050405020304" pitchFamily="18" charset="0"/>
                <a:cs typeface="Times New Roman" panose="02020603050405020304" pitchFamily="18" charset="0"/>
              </a:rPr>
              <a:t>•</a:t>
            </a:r>
            <a:r>
              <a:rPr lang="zh-CN" altLang="en-US" dirty="0">
                <a:effectLst/>
                <a:latin typeface="Times New Roman" panose="02020603050405020304" pitchFamily="18" charset="0"/>
                <a:cs typeface="Times New Roman" panose="02020603050405020304" pitchFamily="18" charset="0"/>
              </a:rPr>
              <a:t>  </a:t>
            </a:r>
            <a:r>
              <a:rPr lang="en" altLang="zh-CN" dirty="0">
                <a:effectLst/>
                <a:latin typeface="Times New Roman" panose="02020603050405020304" pitchFamily="18" charset="0"/>
                <a:cs typeface="Times New Roman" panose="02020603050405020304" pitchFamily="18" charset="0"/>
              </a:rPr>
              <a:t> Wordforms, lemmas &amp; word senses; Synonymy &amp; similarity</a:t>
            </a:r>
          </a:p>
          <a:p>
            <a:pPr lvl="2"/>
            <a:r>
              <a:rPr lang="en" altLang="zh-CN" dirty="0">
                <a:effectLst/>
                <a:latin typeface="Times New Roman" panose="02020603050405020304" pitchFamily="18" charset="0"/>
                <a:cs typeface="Times New Roman" panose="02020603050405020304" pitchFamily="18" charset="0"/>
              </a:rPr>
              <a:t>• Vector semantics: CBOW and skip-gram</a:t>
            </a:r>
          </a:p>
          <a:p>
            <a:pPr lvl="2"/>
            <a:r>
              <a:rPr lang="en" altLang="zh-CN" dirty="0">
                <a:effectLst/>
                <a:latin typeface="Times New Roman" panose="02020603050405020304" pitchFamily="18" charset="0"/>
                <a:cs typeface="Times New Roman" panose="02020603050405020304" pitchFamily="18" charset="0"/>
              </a:rPr>
              <a:t>• Generative training vs. Contrastive training</a:t>
            </a:r>
          </a:p>
          <a:p>
            <a:pPr lvl="2"/>
            <a:r>
              <a:rPr lang="en" altLang="zh-CN" dirty="0">
                <a:effectLst/>
                <a:latin typeface="Times New Roman" panose="02020603050405020304" pitchFamily="18" charset="0"/>
                <a:cs typeface="Times New Roman" panose="02020603050405020304" pitchFamily="18" charset="0"/>
              </a:rPr>
              <a:t>• Implicit meaning representations in lexical semantic spaces</a:t>
            </a:r>
          </a:p>
          <a:p>
            <a:pPr marL="742950" lvl="1" indent="-285750">
              <a:buFont typeface="Arial" panose="020B0604020202020204" pitchFamily="34" charset="0"/>
              <a:buChar char="•"/>
            </a:pPr>
            <a:r>
              <a:rPr lang="en" altLang="zh-CN" dirty="0">
                <a:effectLst/>
                <a:latin typeface="Times New Roman" panose="02020603050405020304" pitchFamily="18" charset="0"/>
                <a:cs typeface="Times New Roman" panose="02020603050405020304" pitchFamily="18" charset="0"/>
              </a:rPr>
              <a:t>Sentence semantics</a:t>
            </a:r>
          </a:p>
          <a:p>
            <a:pPr lvl="2"/>
            <a:r>
              <a:rPr lang="en" altLang="zh-CN" dirty="0">
                <a:effectLst/>
                <a:latin typeface="Times New Roman" panose="02020603050405020304" pitchFamily="18" charset="0"/>
                <a:cs typeface="Times New Roman" panose="02020603050405020304" pitchFamily="18" charset="0"/>
              </a:rPr>
              <a:t>• Recurrent neural networks (RNN)</a:t>
            </a:r>
          </a:p>
          <a:p>
            <a:pPr lvl="2"/>
            <a:r>
              <a:rPr lang="en" altLang="zh-CN" dirty="0">
                <a:effectLst/>
                <a:latin typeface="Times New Roman" panose="02020603050405020304" pitchFamily="18" charset="0"/>
                <a:cs typeface="Times New Roman" panose="02020603050405020304" pitchFamily="18" charset="0"/>
              </a:rPr>
              <a:t>• Attention</a:t>
            </a:r>
            <a:r>
              <a:rPr lang="en-US" altLang="zh-CN" dirty="0">
                <a:latin typeface="Times New Roman" panose="02020603050405020304" pitchFamily="18" charset="0"/>
                <a:cs typeface="Times New Roman" panose="02020603050405020304" pitchFamily="18" charset="0"/>
              </a:rPr>
              <a:t>, transformer</a:t>
            </a:r>
          </a:p>
          <a:p>
            <a:pPr marL="742950" lvl="1" indent="-285750">
              <a:buFont typeface="Arial" panose="020B0604020202020204" pitchFamily="34" charset="0"/>
              <a:buChar char="•"/>
            </a:pPr>
            <a:r>
              <a:rPr lang="en" altLang="zh-CN" dirty="0">
                <a:effectLst/>
                <a:latin typeface="Times New Roman" panose="02020603050405020304" pitchFamily="18" charset="0"/>
                <a:cs typeface="Times New Roman" panose="02020603050405020304" pitchFamily="18" charset="0"/>
              </a:rPr>
              <a:t>Automatic speech recognition</a:t>
            </a:r>
          </a:p>
          <a:p>
            <a:pPr lvl="2"/>
            <a:endParaRPr kumimoji="1" lang="zh-CN" altLang="en-US" dirty="0">
              <a:latin typeface="Times New Roman" panose="02020603050405020304" pitchFamily="18" charset="0"/>
              <a:cs typeface="Times New Roman" panose="02020603050405020304" pitchFamily="18" charset="0"/>
            </a:endParaRPr>
          </a:p>
        </p:txBody>
      </p:sp>
      <p:sp>
        <p:nvSpPr>
          <p:cNvPr id="9" name="左大括号 8">
            <a:extLst>
              <a:ext uri="{FF2B5EF4-FFF2-40B4-BE49-F238E27FC236}">
                <a16:creationId xmlns:a16="http://schemas.microsoft.com/office/drawing/2014/main" id="{0E6E1ED8-F646-BB98-B1A3-DD8C4FE6D719}"/>
              </a:ext>
            </a:extLst>
          </p:cNvPr>
          <p:cNvSpPr/>
          <p:nvPr/>
        </p:nvSpPr>
        <p:spPr>
          <a:xfrm>
            <a:off x="1648691" y="3879273"/>
            <a:ext cx="166254" cy="2327563"/>
          </a:xfrm>
          <a:prstGeom prst="leftBrace">
            <a:avLst/>
          </a:prstGeom>
          <a:ln w="190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41416294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10751" hangingPunct="0">
              <a:tabLst>
                <a:tab pos="750067" algn="l"/>
              </a:tabLst>
            </a:pPr>
            <a:fld id="{86CB4B4D-7CA3-9044-876B-883B54F8677D}" type="slidenum">
              <a:rPr kern="0">
                <a:solidFill>
                  <a:srgbClr val="000000"/>
                </a:solidFill>
                <a:latin typeface="Helvetica"/>
                <a:sym typeface="Helvetica"/>
              </a:rPr>
              <a:pPr defTabSz="410751" hangingPunct="0">
                <a:tabLst>
                  <a:tab pos="750067" algn="l"/>
                </a:tabLst>
              </a:pPr>
              <a:t>31</a:t>
            </a:fld>
            <a:endParaRPr kern="0">
              <a:solidFill>
                <a:srgbClr val="000000"/>
              </a:solidFill>
              <a:latin typeface="Helvetica"/>
              <a:sym typeface="Helvetica"/>
            </a:endParaRPr>
          </a:p>
        </p:txBody>
      </p:sp>
      <p:sp>
        <p:nvSpPr>
          <p:cNvPr id="12" name="文本框 11">
            <a:extLst>
              <a:ext uri="{FF2B5EF4-FFF2-40B4-BE49-F238E27FC236}">
                <a16:creationId xmlns:a16="http://schemas.microsoft.com/office/drawing/2014/main" id="{1ACD881C-9DC7-CA46-A5DE-FE2FB1DC21E3}"/>
              </a:ext>
            </a:extLst>
          </p:cNvPr>
          <p:cNvSpPr txBox="1"/>
          <p:nvPr/>
        </p:nvSpPr>
        <p:spPr>
          <a:xfrm>
            <a:off x="145218" y="46410"/>
            <a:ext cx="8259540" cy="461665"/>
          </a:xfrm>
          <a:prstGeom prst="rect">
            <a:avLst/>
          </a:prstGeom>
          <a:noFill/>
        </p:spPr>
        <p:txBody>
          <a:bodyPr wrap="square" rtlCol="0">
            <a:spAutoFit/>
          </a:bodyPr>
          <a:lstStyle/>
          <a:p>
            <a:pPr defTabSz="1219140"/>
            <a:r>
              <a:rPr lang="en-US" altLang="zh-CN" sz="2400" dirty="0">
                <a:solidFill>
                  <a:schemeClr val="bg1"/>
                </a:solidFill>
                <a:latin typeface="微软雅黑" panose="020B0503020204020204" pitchFamily="34" charset="-122"/>
                <a:ea typeface="微软雅黑" panose="020B0503020204020204" pitchFamily="34" charset="-122"/>
              </a:rPr>
              <a:t>Loss Functions (Testing the Neural Net)</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3" name="Content Placeholder 2">
            <a:extLst>
              <a:ext uri="{FF2B5EF4-FFF2-40B4-BE49-F238E27FC236}">
                <a16:creationId xmlns:a16="http://schemas.microsoft.com/office/drawing/2014/main" id="{3CACBD3B-49F3-D64C-BCE1-510DFB98C214}"/>
              </a:ext>
            </a:extLst>
          </p:cNvPr>
          <p:cNvSpPr txBox="1">
            <a:spLocks/>
          </p:cNvSpPr>
          <p:nvPr/>
        </p:nvSpPr>
        <p:spPr>
          <a:xfrm>
            <a:off x="1361902" y="2490763"/>
            <a:ext cx="10515600" cy="4834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2BA5E95-5CEB-2A45-9234-CDCB48FCC0FB}"/>
                  </a:ext>
                </a:extLst>
              </p:cNvPr>
              <p:cNvSpPr/>
              <p:nvPr/>
            </p:nvSpPr>
            <p:spPr>
              <a:xfrm>
                <a:off x="1378853" y="1328101"/>
                <a:ext cx="8987660" cy="4940070"/>
              </a:xfrm>
              <a:prstGeom prst="rect">
                <a:avLst/>
              </a:prstGeom>
            </p:spPr>
            <p:txBody>
              <a:bodyPr wrap="square">
                <a:spAutoFit/>
              </a:bodyPr>
              <a:lstStyle/>
              <a:p>
                <a:pPr marL="342900" indent="-342900">
                  <a:buFont typeface="Arial" panose="020B0604020202020204" pitchFamily="34" charset="0"/>
                  <a:buChar char="•"/>
                </a:pPr>
                <a:r>
                  <a:rPr lang="en-US" altLang="zh-CN" sz="2400" dirty="0"/>
                  <a:t>sum-squared error (SSE):</a:t>
                </a:r>
              </a:p>
              <a:p>
                <a:endParaRPr lang="en-US" altLang="zh-CN" sz="2400" dirty="0"/>
              </a:p>
              <a:p>
                <a:pPr algn="ct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i="1">
                            <a:latin typeface="Cambria Math" panose="02040503050406030204" pitchFamily="18" charset="0"/>
                          </a:rPr>
                          <m:t>𝑆𝑆𝐸</m:t>
                        </m:r>
                      </m:sub>
                    </m:sSub>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𝑀</m:t>
                            </m:r>
                          </m:sup>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𝑖𝑗</m:t>
                                        </m:r>
                                      </m:sub>
                                    </m:sSub>
                                    <m:r>
                                      <a:rPr lang="en-US" altLang="zh-CN" sz="2400" i="1" dirty="0">
                                        <a:latin typeface="Cambria Math" panose="02040503050406030204" pitchFamily="18" charset="0"/>
                                      </a:rPr>
                                      <m:t>−</m:t>
                                    </m:r>
                                    <m:sSub>
                                      <m:sSubPr>
                                        <m:ctrlPr>
                                          <a:rPr lang="en-US" altLang="zh-CN" sz="2400" i="1" dirty="0" smtClean="0">
                                            <a:solidFill>
                                              <a:schemeClr val="accent1"/>
                                            </a:solidFill>
                                            <a:latin typeface="Cambria Math" panose="02040503050406030204" pitchFamily="18" charset="0"/>
                                          </a:rPr>
                                        </m:ctrlPr>
                                      </m:sSubPr>
                                      <m:e>
                                        <m:r>
                                          <a:rPr lang="en-US" altLang="zh-CN" sz="2400" i="1" dirty="0">
                                            <a:solidFill>
                                              <a:schemeClr val="accent1"/>
                                            </a:solidFill>
                                            <a:latin typeface="Cambria Math" panose="02040503050406030204" pitchFamily="18" charset="0"/>
                                          </a:rPr>
                                          <m:t>𝐹</m:t>
                                        </m:r>
                                      </m:e>
                                      <m:sub>
                                        <m:r>
                                          <a:rPr lang="en-US" altLang="zh-CN" sz="2400" i="1" dirty="0">
                                            <a:solidFill>
                                              <a:schemeClr val="accent1"/>
                                            </a:solidFill>
                                            <a:latin typeface="Cambria Math" panose="02040503050406030204" pitchFamily="18" charset="0"/>
                                          </a:rPr>
                                          <m:t>𝑖𝑗</m:t>
                                        </m:r>
                                      </m:sub>
                                    </m:sSub>
                                  </m:e>
                                </m:d>
                              </m:e>
                              <m:sup>
                                <m:r>
                                  <a:rPr lang="en-US" altLang="zh-CN" sz="2400" i="1">
                                    <a:latin typeface="Cambria Math" panose="02040503050406030204" pitchFamily="18" charset="0"/>
                                  </a:rPr>
                                  <m:t>2</m:t>
                                </m:r>
                              </m:sup>
                            </m:sSup>
                          </m:e>
                        </m:nary>
                      </m:e>
                    </m:nary>
                    <m:r>
                      <a:rPr lang="en-US" altLang="zh-CN" sz="2400" i="1">
                        <a:latin typeface="Cambria Math" panose="02040503050406030204" pitchFamily="18" charset="0"/>
                      </a:rPr>
                      <m:t> </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𝐴</m:t>
                        </m:r>
                      </m:e>
                      <m:sub>
                        <m:r>
                          <a:rPr lang="en-US" altLang="zh-CN" sz="2400" i="1">
                            <a:latin typeface="Cambria Math" panose="02040503050406030204" pitchFamily="18" charset="0"/>
                          </a:rPr>
                          <m:t>𝑖𝑗</m:t>
                        </m:r>
                      </m:sub>
                      <m:sup>
                        <m:r>
                          <a:rPr lang="en-US" altLang="zh-CN" sz="2400" i="1">
                            <a:latin typeface="Cambria Math" panose="02040503050406030204" pitchFamily="18" charset="0"/>
                          </a:rPr>
                          <m:t>(0)</m:t>
                        </m:r>
                      </m:sup>
                    </m:sSub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𝑖𝑗</m:t>
                        </m:r>
                      </m:sub>
                    </m:sSub>
                  </m:oMath>
                </a14:m>
                <a:r>
                  <a:rPr lang="en-US" altLang="zh-CN" sz="2400" dirty="0"/>
                  <a:t> </a:t>
                </a:r>
              </a:p>
              <a:p>
                <a:pPr algn="ctr"/>
                <a:endParaRPr lang="en-US" altLang="zh-CN" sz="2400" dirty="0"/>
              </a:p>
              <a:p>
                <a:pPr algn="ctr"/>
                <a:r>
                  <a:rPr lang="en-US" altLang="zh-CN" sz="2400" dirty="0"/>
                  <a:t>where </a:t>
                </a:r>
                <a14:m>
                  <m:oMath xmlns:m="http://schemas.openxmlformats.org/officeDocument/2006/math">
                    <m:sSub>
                      <m:sSubPr>
                        <m:ctrlPr>
                          <a:rPr lang="en-US" altLang="zh-CN" sz="2400" i="1" dirty="0">
                            <a:latin typeface="Cambria Math" panose="02040503050406030204" pitchFamily="18" charset="0"/>
                          </a:rPr>
                        </m:ctrlPr>
                      </m:sSub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d>
                      <m:dPr>
                        <m:begChr m:val="["/>
                        <m:endChr m:val="]"/>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𝐹</m:t>
                            </m:r>
                          </m:e>
                          <m:sub>
                            <m: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𝐹</m:t>
                            </m:r>
                          </m:e>
                          <m:sub>
                            <m:r>
                              <a:rPr lang="en-US" altLang="zh-CN" sz="2400" i="1" dirty="0">
                                <a:latin typeface="Cambria Math" panose="02040503050406030204" pitchFamily="18" charset="0"/>
                              </a:rPr>
                              <m:t>𝑖𝑀</m:t>
                            </m:r>
                          </m:sub>
                        </m:sSub>
                      </m:e>
                    </m:d>
                  </m:oMath>
                </a14:m>
                <a:endParaRPr lang="en-US" altLang="zh-CN" sz="2400" dirty="0"/>
              </a:p>
              <a:p>
                <a:pPr algn="ctr"/>
                <a:endParaRPr lang="en-US" altLang="zh-CN" sz="2400" dirty="0"/>
              </a:p>
              <a:p>
                <a:pPr marL="342900" indent="-342900">
                  <a:buFont typeface="Arial" panose="020B0604020202020204" pitchFamily="34" charset="0"/>
                  <a:buChar char="•"/>
                </a:pPr>
                <a:r>
                  <a:rPr lang="en-US" altLang="zh-CN" sz="2400" dirty="0"/>
                  <a:t>cross-entropy: the log probability (</a:t>
                </a:r>
                <a:r>
                  <a:rPr lang="en-US" altLang="zh-CN" sz="2400" dirty="0" err="1"/>
                  <a:t>softmax</a:t>
                </a:r>
                <a:r>
                  <a:rPr lang="en-US" altLang="zh-CN" sz="2400" dirty="0"/>
                  <a:t>) of the correct class</a:t>
                </a:r>
              </a:p>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i="1">
                              <a:latin typeface="Cambria Math" panose="02040503050406030204" pitchFamily="18" charset="0"/>
                            </a:rPr>
                            <m:t>𝐶𝐸</m:t>
                          </m:r>
                        </m:sub>
                      </m:sSub>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ln</m:t>
                              </m:r>
                            </m:fName>
                            <m:e>
                              <m:sSub>
                                <m:sSubPr>
                                  <m:ctrlPr>
                                    <a:rPr lang="en-US" altLang="zh-CN" sz="2400" i="1" dirty="0" smtClean="0">
                                      <a:solidFill>
                                        <a:schemeClr val="accent2">
                                          <a:lumMod val="75000"/>
                                        </a:schemeClr>
                                      </a:solidFill>
                                      <a:latin typeface="Cambria Math" panose="02040503050406030204" pitchFamily="18" charset="0"/>
                                    </a:rPr>
                                  </m:ctrlPr>
                                </m:sSubPr>
                                <m:e>
                                  <m:r>
                                    <a:rPr lang="en-US" altLang="zh-CN" sz="2400" i="1" dirty="0">
                                      <a:solidFill>
                                        <a:schemeClr val="accent2">
                                          <a:lumMod val="75000"/>
                                        </a:schemeClr>
                                      </a:solidFill>
                                      <a:latin typeface="Cambria Math" panose="02040503050406030204" pitchFamily="18" charset="0"/>
                                    </a:rPr>
                                    <m:t>𝐹</m:t>
                                  </m:r>
                                </m:e>
                                <m:sub>
                                  <m:r>
                                    <a:rPr lang="en-US" altLang="zh-CN" sz="2400" i="1" dirty="0">
                                      <a:solidFill>
                                        <a:schemeClr val="accent2">
                                          <a:lumMod val="75000"/>
                                        </a:schemeClr>
                                      </a:solidFill>
                                      <a:latin typeface="Cambria Math" panose="02040503050406030204" pitchFamily="18" charset="0"/>
                                    </a:rPr>
                                    <m:t>𝑖</m:t>
                                  </m:r>
                                  <m:r>
                                    <a:rPr lang="en-US" altLang="zh-CN" sz="2400" i="1" dirty="0">
                                      <a:solidFill>
                                        <a:schemeClr val="accent2">
                                          <a:lumMod val="75000"/>
                                        </a:schemeClr>
                                      </a:solidFill>
                                      <a:latin typeface="Cambria Math" panose="02040503050406030204" pitchFamily="18" charset="0"/>
                                    </a:rPr>
                                    <m:t>,</m:t>
                                  </m:r>
                                  <m:sSub>
                                    <m:sSubPr>
                                      <m:ctrlPr>
                                        <a:rPr lang="en-US" altLang="zh-CN" sz="2400" i="1" dirty="0">
                                          <a:solidFill>
                                            <a:schemeClr val="accent2">
                                              <a:lumMod val="75000"/>
                                            </a:schemeClr>
                                          </a:solidFill>
                                          <a:latin typeface="Cambria Math" panose="02040503050406030204" pitchFamily="18" charset="0"/>
                                        </a:rPr>
                                      </m:ctrlPr>
                                    </m:sSubPr>
                                    <m:e>
                                      <m:r>
                                        <a:rPr lang="en-US" altLang="zh-CN" sz="2400" i="1" dirty="0">
                                          <a:solidFill>
                                            <a:schemeClr val="accent2">
                                              <a:lumMod val="75000"/>
                                            </a:schemeClr>
                                          </a:solidFill>
                                          <a:latin typeface="Cambria Math" panose="02040503050406030204" pitchFamily="18" charset="0"/>
                                        </a:rPr>
                                        <m:t>𝑌</m:t>
                                      </m:r>
                                    </m:e>
                                    <m:sub>
                                      <m:r>
                                        <a:rPr lang="en-US" altLang="zh-CN" sz="2400" i="1" dirty="0">
                                          <a:solidFill>
                                            <a:schemeClr val="accent2">
                                              <a:lumMod val="75000"/>
                                            </a:schemeClr>
                                          </a:solidFill>
                                          <a:latin typeface="Cambria Math" panose="02040503050406030204" pitchFamily="18" charset="0"/>
                                        </a:rPr>
                                        <m:t>𝑖</m:t>
                                      </m:r>
                                    </m:sub>
                                  </m:sSub>
                                </m:sub>
                              </m:sSub>
                            </m:e>
                          </m:func>
                        </m:e>
                      </m:nary>
                    </m:oMath>
                  </m:oMathPara>
                </a14:m>
                <a:endParaRPr lang="en-US" altLang="zh-CN" sz="2400" dirty="0"/>
              </a:p>
              <a:p>
                <a:pPr algn="ctr"/>
                <a:r>
                  <a:rPr lang="en-US" altLang="zh-CN" sz="2400" dirty="0"/>
                  <a:t>where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𝐹</m:t>
                        </m:r>
                      </m:e>
                      <m:sub>
                        <m:r>
                          <a:rPr lang="en-US" altLang="zh-CN" sz="2400" i="1" dirty="0">
                            <a:latin typeface="Cambria Math" panose="02040503050406030204" pitchFamily="18" charset="0"/>
                          </a:rPr>
                          <m:t>𝑖𝑗</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𝑃</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𝑌</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𝑗</m:t>
                            </m:r>
                          </m:e>
                          <m:sup>
                            <m:r>
                              <a:rPr lang="en-US" altLang="zh-CN" sz="2400" i="1">
                                <a:latin typeface="Cambria Math" panose="02040503050406030204" pitchFamily="18" charset="0"/>
                              </a:rPr>
                              <m:t>𝑡h</m:t>
                            </m:r>
                          </m:sup>
                        </m:sSup>
                        <m:r>
                          <a:rPr lang="en-US" altLang="zh-CN" sz="2400" i="1">
                            <a:latin typeface="Cambria Math" panose="02040503050406030204" pitchFamily="18" charset="0"/>
                          </a:rPr>
                          <m:t> </m:t>
                        </m:r>
                        <m:r>
                          <m:rPr>
                            <m:sty m:val="p"/>
                          </m:rPr>
                          <a:rPr lang="en-US" altLang="zh-CN" sz="2400">
                            <a:latin typeface="Cambria Math" panose="02040503050406030204" pitchFamily="18" charset="0"/>
                          </a:rPr>
                          <m:t>type</m:t>
                        </m:r>
                        <m:r>
                          <a:rPr lang="en-US" altLang="zh-CN" sz="2400">
                            <a:latin typeface="Cambria Math" panose="02040503050406030204" pitchFamily="18" charset="0"/>
                          </a:rPr>
                          <m:t> </m:t>
                        </m:r>
                        <m:r>
                          <m:rPr>
                            <m:sty m:val="p"/>
                          </m:rPr>
                          <a:rPr lang="en-US" altLang="zh-CN" sz="2400">
                            <a:latin typeface="Cambria Math" panose="02040503050406030204" pitchFamily="18" charset="0"/>
                          </a:rPr>
                          <m:t>of</m:t>
                        </m:r>
                        <m:r>
                          <a:rPr lang="en-US" altLang="zh-CN" sz="2400">
                            <a:latin typeface="Cambria Math" panose="02040503050406030204" pitchFamily="18" charset="0"/>
                          </a:rPr>
                          <m:t> </m:t>
                        </m:r>
                        <m:r>
                          <m:rPr>
                            <m:sty m:val="p"/>
                          </m:rPr>
                          <a:rPr lang="en-US" altLang="zh-CN" sz="2400">
                            <a:latin typeface="Cambria Math" panose="02040503050406030204" pitchFamily="18" charset="0"/>
                          </a:rPr>
                          <m:t>category</m:t>
                        </m:r>
                      </m:e>
                    </m:d>
                    <m:r>
                      <a:rPr lang="en-US" altLang="zh-CN" sz="2400" b="0" i="1" smtClean="0">
                        <a:latin typeface="Cambria Math" panose="02040503050406030204" pitchFamily="18" charset="0"/>
                      </a:rPr>
                      <m:t>=</m:t>
                    </m:r>
                    <m:f>
                      <m:fPr>
                        <m:ctrlPr>
                          <a:rPr lang="en-US" altLang="zh-CN" sz="2400" i="1" dirty="0">
                            <a:latin typeface="Cambria Math" panose="02040503050406030204" pitchFamily="18" charset="0"/>
                          </a:rPr>
                        </m:ctrlPr>
                      </m:fPr>
                      <m:num>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𝑒</m:t>
                            </m:r>
                          </m:e>
                          <m: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𝑍</m:t>
                                </m:r>
                              </m:e>
                              <m:sub>
                                <m:r>
                                  <a:rPr lang="en-US" altLang="zh-CN" sz="2400" i="1">
                                    <a:latin typeface="Cambria Math" panose="02040503050406030204" pitchFamily="18" charset="0"/>
                                  </a:rPr>
                                  <m:t>𝑖𝑗</m:t>
                                </m:r>
                              </m:sub>
                              <m:sup>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m:t>
                                </m:r>
                              </m:sup>
                            </m:sSubSup>
                          </m:sup>
                        </m:sSup>
                      </m:num>
                      <m:den>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𝑘</m:t>
                            </m:r>
                          </m:sub>
                          <m:sup/>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𝑒</m:t>
                                </m:r>
                              </m:e>
                              <m: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𝑍</m:t>
                                    </m:r>
                                  </m:e>
                                  <m:sub>
                                    <m:r>
                                      <a:rPr lang="en-US" altLang="zh-CN" sz="2400" i="1">
                                        <a:latin typeface="Cambria Math" panose="02040503050406030204" pitchFamily="18" charset="0"/>
                                      </a:rPr>
                                      <m:t>𝑖𝑘</m:t>
                                    </m:r>
                                  </m:sub>
                                  <m:sup>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m:t>
                                    </m:r>
                                  </m:sup>
                                </m:sSubSup>
                              </m:sup>
                            </m:sSup>
                          </m:e>
                        </m:nary>
                      </m:den>
                    </m:f>
                  </m:oMath>
                </a14:m>
                <a:endParaRPr lang="en-US" altLang="zh-CN" sz="2400" dirty="0"/>
              </a:p>
            </p:txBody>
          </p:sp>
        </mc:Choice>
        <mc:Fallback xmlns="">
          <p:sp>
            <p:nvSpPr>
              <p:cNvPr id="6" name="矩形 5">
                <a:extLst>
                  <a:ext uri="{FF2B5EF4-FFF2-40B4-BE49-F238E27FC236}">
                    <a16:creationId xmlns:a16="http://schemas.microsoft.com/office/drawing/2014/main" id="{E2BA5E95-5CEB-2A45-9234-CDCB48FCC0FB}"/>
                  </a:ext>
                </a:extLst>
              </p:cNvPr>
              <p:cNvSpPr>
                <a:spLocks noRot="1" noChangeAspect="1" noMove="1" noResize="1" noEditPoints="1" noAdjustHandles="1" noChangeArrowheads="1" noChangeShapeType="1" noTextEdit="1"/>
              </p:cNvSpPr>
              <p:nvPr/>
            </p:nvSpPr>
            <p:spPr>
              <a:xfrm>
                <a:off x="1378853" y="1328101"/>
                <a:ext cx="8987660" cy="4940070"/>
              </a:xfrm>
              <a:prstGeom prst="rect">
                <a:avLst/>
              </a:prstGeom>
              <a:blipFill>
                <a:blip r:embed="rId2"/>
                <a:stretch>
                  <a:fillRect l="-846" t="-102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232009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10751" hangingPunct="0">
              <a:tabLst>
                <a:tab pos="750067" algn="l"/>
              </a:tabLst>
            </a:pPr>
            <a:fld id="{86CB4B4D-7CA3-9044-876B-883B54F8677D}" type="slidenum">
              <a:rPr kern="0">
                <a:solidFill>
                  <a:srgbClr val="000000"/>
                </a:solidFill>
                <a:latin typeface="Helvetica"/>
                <a:sym typeface="Helvetica"/>
              </a:rPr>
              <a:pPr defTabSz="410751" hangingPunct="0">
                <a:tabLst>
                  <a:tab pos="750067" algn="l"/>
                </a:tabLst>
              </a:pPr>
              <a:t>32</a:t>
            </a:fld>
            <a:endParaRPr kern="0">
              <a:solidFill>
                <a:srgbClr val="000000"/>
              </a:solidFill>
              <a:latin typeface="Helvetica"/>
              <a:sym typeface="Helvetica"/>
            </a:endParaRPr>
          </a:p>
        </p:txBody>
      </p:sp>
      <p:sp>
        <p:nvSpPr>
          <p:cNvPr id="12" name="文本框 11">
            <a:extLst>
              <a:ext uri="{FF2B5EF4-FFF2-40B4-BE49-F238E27FC236}">
                <a16:creationId xmlns:a16="http://schemas.microsoft.com/office/drawing/2014/main" id="{1ACD881C-9DC7-CA46-A5DE-FE2FB1DC21E3}"/>
              </a:ext>
            </a:extLst>
          </p:cNvPr>
          <p:cNvSpPr txBox="1"/>
          <p:nvPr/>
        </p:nvSpPr>
        <p:spPr>
          <a:xfrm>
            <a:off x="145218" y="46410"/>
            <a:ext cx="8259540" cy="461665"/>
          </a:xfrm>
          <a:prstGeom prst="rect">
            <a:avLst/>
          </a:prstGeom>
          <a:noFill/>
        </p:spPr>
        <p:txBody>
          <a:bodyPr wrap="square" rtlCol="0">
            <a:spAutoFit/>
          </a:bodyPr>
          <a:lstStyle/>
          <a:p>
            <a:pPr defTabSz="1219140"/>
            <a:r>
              <a:rPr lang="en-US" altLang="zh-CN" sz="2400" dirty="0">
                <a:solidFill>
                  <a:schemeClr val="bg1"/>
                </a:solidFill>
                <a:latin typeface="微软雅黑" panose="020B0503020204020204" pitchFamily="34" charset="-122"/>
                <a:ea typeface="微软雅黑" panose="020B0503020204020204" pitchFamily="34" charset="-122"/>
              </a:rPr>
              <a:t>Back-Propagation (Training the Neural Net)</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3" name="Content Placeholder 2">
            <a:extLst>
              <a:ext uri="{FF2B5EF4-FFF2-40B4-BE49-F238E27FC236}">
                <a16:creationId xmlns:a16="http://schemas.microsoft.com/office/drawing/2014/main" id="{3CACBD3B-49F3-D64C-BCE1-510DFB98C214}"/>
              </a:ext>
            </a:extLst>
          </p:cNvPr>
          <p:cNvSpPr txBox="1">
            <a:spLocks/>
          </p:cNvSpPr>
          <p:nvPr/>
        </p:nvSpPr>
        <p:spPr>
          <a:xfrm>
            <a:off x="1361902" y="2490763"/>
            <a:ext cx="10515600" cy="4834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8B74DEB-43EA-4547-A18F-DC45DE9586EA}"/>
                  </a:ext>
                </a:extLst>
              </p:cNvPr>
              <p:cNvSpPr/>
              <p:nvPr/>
            </p:nvSpPr>
            <p:spPr>
              <a:xfrm>
                <a:off x="1378853" y="1328101"/>
                <a:ext cx="8987660" cy="1763175"/>
              </a:xfrm>
              <a:prstGeom prst="rect">
                <a:avLst/>
              </a:prstGeom>
            </p:spPr>
            <p:txBody>
              <a:bodyPr wrap="square">
                <a:spAutoFit/>
              </a:bodyPr>
              <a:lstStyle/>
              <a:p>
                <a:r>
                  <a:rPr lang="en-US" altLang="zh-CN" sz="2400" dirty="0"/>
                  <a:t>A neural net is trained according to gradient descent:</a:t>
                </a:r>
              </a:p>
              <a:p>
                <a:pPr algn="ctr"/>
                <a14:m>
                  <m:oMathPara xmlns:m="http://schemas.openxmlformats.org/officeDocument/2006/math">
                    <m:oMathParaPr>
                      <m:jc m:val="centerGroup"/>
                    </m:oMathParaPr>
                    <m:oMath xmlns:m="http://schemas.openxmlformats.org/officeDocument/2006/math">
                      <m:sSubSup>
                        <m:sSubSupPr>
                          <m:ctrlPr>
                            <a:rPr lang="en-US" altLang="zh-CN" sz="2400" i="1">
                              <a:solidFill>
                                <a:srgbClr val="0070C0"/>
                              </a:solidFill>
                              <a:latin typeface="Cambria Math" panose="02040503050406030204" pitchFamily="18" charset="0"/>
                            </a:rPr>
                          </m:ctrlPr>
                        </m:sSubSupPr>
                        <m:e>
                          <m:r>
                            <a:rPr lang="en-US" altLang="zh-CN" sz="2400" i="1">
                              <a:solidFill>
                                <a:srgbClr val="0070C0"/>
                              </a:solidFill>
                              <a:latin typeface="Cambria Math" panose="02040503050406030204" pitchFamily="18" charset="0"/>
                            </a:rPr>
                            <m:t>𝑊</m:t>
                          </m:r>
                        </m:e>
                        <m:sub>
                          <m:r>
                            <a:rPr lang="en-US" altLang="zh-CN" sz="2400" i="1">
                              <a:solidFill>
                                <a:srgbClr val="0070C0"/>
                              </a:solidFill>
                              <a:latin typeface="Cambria Math" panose="02040503050406030204" pitchFamily="18" charset="0"/>
                            </a:rPr>
                            <m:t>𝑗𝑘</m:t>
                          </m:r>
                        </m:sub>
                        <m:sup>
                          <m:r>
                            <a:rPr lang="en-US" altLang="zh-CN" sz="2400" i="1">
                              <a:solidFill>
                                <a:srgbClr val="0070C0"/>
                              </a:solidFill>
                              <a:latin typeface="Cambria Math" panose="02040503050406030204" pitchFamily="18" charset="0"/>
                            </a:rPr>
                            <m:t>(</m:t>
                          </m:r>
                          <m:r>
                            <a:rPr lang="en-US" altLang="zh-CN" sz="2400" i="1">
                              <a:solidFill>
                                <a:srgbClr val="0070C0"/>
                              </a:solidFill>
                              <a:latin typeface="Cambria Math" panose="02040503050406030204" pitchFamily="18" charset="0"/>
                            </a:rPr>
                            <m:t>𝑙</m:t>
                          </m:r>
                          <m:r>
                            <a:rPr lang="en-US" altLang="zh-CN" sz="2400" i="1">
                              <a:solidFill>
                                <a:srgbClr val="0070C0"/>
                              </a:solidFill>
                              <a:latin typeface="Cambria Math" panose="02040503050406030204" pitchFamily="18" charset="0"/>
                            </a:rPr>
                            <m:t>)</m:t>
                          </m:r>
                        </m:sup>
                      </m:sSubSup>
                      <m:r>
                        <a:rPr lang="en-US" altLang="zh-CN" sz="2400" dirty="0">
                          <a:solidFill>
                            <a:srgbClr val="0070C0"/>
                          </a:solidFill>
                          <a:latin typeface="Cambria Math" panose="02040503050406030204" pitchFamily="18" charset="0"/>
                        </a:rPr>
                        <m:t>=</m:t>
                      </m:r>
                      <m:sSubSup>
                        <m:sSubSupPr>
                          <m:ctrlPr>
                            <a:rPr lang="en-US" altLang="zh-CN" sz="2400" i="1">
                              <a:solidFill>
                                <a:srgbClr val="0070C0"/>
                              </a:solidFill>
                              <a:latin typeface="Cambria Math" panose="02040503050406030204" pitchFamily="18" charset="0"/>
                            </a:rPr>
                          </m:ctrlPr>
                        </m:sSubSupPr>
                        <m:e>
                          <m:r>
                            <a:rPr lang="en-US" altLang="zh-CN" sz="2400" i="1">
                              <a:solidFill>
                                <a:srgbClr val="0070C0"/>
                              </a:solidFill>
                              <a:latin typeface="Cambria Math" panose="02040503050406030204" pitchFamily="18" charset="0"/>
                            </a:rPr>
                            <m:t>𝑊</m:t>
                          </m:r>
                        </m:e>
                        <m:sub>
                          <m:r>
                            <a:rPr lang="en-US" altLang="zh-CN" sz="2400" i="1">
                              <a:solidFill>
                                <a:srgbClr val="0070C0"/>
                              </a:solidFill>
                              <a:latin typeface="Cambria Math" panose="02040503050406030204" pitchFamily="18" charset="0"/>
                            </a:rPr>
                            <m:t>𝑗𝑘</m:t>
                          </m:r>
                        </m:sub>
                        <m:sup>
                          <m:r>
                            <a:rPr lang="en-US" altLang="zh-CN" sz="2400" i="1">
                              <a:solidFill>
                                <a:srgbClr val="0070C0"/>
                              </a:solidFill>
                              <a:latin typeface="Cambria Math" panose="02040503050406030204" pitchFamily="18" charset="0"/>
                            </a:rPr>
                            <m:t>(</m:t>
                          </m:r>
                          <m:r>
                            <a:rPr lang="en-US" altLang="zh-CN" sz="2400" i="1">
                              <a:solidFill>
                                <a:srgbClr val="0070C0"/>
                              </a:solidFill>
                              <a:latin typeface="Cambria Math" panose="02040503050406030204" pitchFamily="18" charset="0"/>
                            </a:rPr>
                            <m:t>𝑙</m:t>
                          </m:r>
                          <m:r>
                            <a:rPr lang="en-US" altLang="zh-CN" sz="2400" i="1">
                              <a:solidFill>
                                <a:srgbClr val="0070C0"/>
                              </a:solidFill>
                              <a:latin typeface="Cambria Math" panose="02040503050406030204" pitchFamily="18" charset="0"/>
                            </a:rPr>
                            <m:t>)</m:t>
                          </m:r>
                        </m:sup>
                      </m:sSubSup>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ea typeface="Cambria Math" panose="02040503050406030204" pitchFamily="18" charset="0"/>
                        </a:rPr>
                        <m:t>𝜂</m:t>
                      </m:r>
                      <m:f>
                        <m:fPr>
                          <m:ctrlPr>
                            <a:rPr lang="en-US" altLang="zh-CN" sz="2400" i="1" dirty="0">
                              <a:solidFill>
                                <a:srgbClr val="0070C0"/>
                              </a:solidFill>
                              <a:latin typeface="Cambria Math" panose="02040503050406030204" pitchFamily="18" charset="0"/>
                              <a:ea typeface="Cambria Math" panose="02040503050406030204" pitchFamily="18" charset="0"/>
                            </a:rPr>
                          </m:ctrlPr>
                        </m:fPr>
                        <m:num>
                          <m:r>
                            <a:rPr lang="en-US" altLang="zh-CN" sz="2400" i="1" dirty="0">
                              <a:solidFill>
                                <a:srgbClr val="0070C0"/>
                              </a:solidFill>
                              <a:latin typeface="Cambria Math" panose="02040503050406030204" pitchFamily="18" charset="0"/>
                              <a:ea typeface="Cambria Math" panose="02040503050406030204" pitchFamily="18" charset="0"/>
                            </a:rPr>
                            <m:t>𝜕</m:t>
                          </m:r>
                          <m:r>
                            <a:rPr lang="en-US" altLang="zh-CN" sz="2400" i="1" dirty="0">
                              <a:solidFill>
                                <a:srgbClr val="0070C0"/>
                              </a:solidFill>
                              <a:latin typeface="Cambria Math" panose="02040503050406030204" pitchFamily="18" charset="0"/>
                              <a:ea typeface="Cambria Math" panose="02040503050406030204" pitchFamily="18" charset="0"/>
                            </a:rPr>
                            <m:t>𝐿</m:t>
                          </m:r>
                        </m:num>
                        <m:den>
                          <m:r>
                            <a:rPr lang="en-US" altLang="zh-CN" sz="2400" i="1" dirty="0">
                              <a:solidFill>
                                <a:srgbClr val="0070C0"/>
                              </a:solidFill>
                              <a:latin typeface="Cambria Math" panose="02040503050406030204" pitchFamily="18" charset="0"/>
                              <a:ea typeface="Cambria Math" panose="02040503050406030204" pitchFamily="18" charset="0"/>
                            </a:rPr>
                            <m:t>𝜕</m:t>
                          </m:r>
                          <m:sSubSup>
                            <m:sSubSupPr>
                              <m:ctrlPr>
                                <a:rPr lang="en-US" altLang="zh-CN" sz="2400" i="1">
                                  <a:solidFill>
                                    <a:srgbClr val="0070C0"/>
                                  </a:solidFill>
                                  <a:latin typeface="Cambria Math" panose="02040503050406030204" pitchFamily="18" charset="0"/>
                                </a:rPr>
                              </m:ctrlPr>
                            </m:sSubSupPr>
                            <m:e>
                              <m:r>
                                <a:rPr lang="en-US" altLang="zh-CN" sz="2400" i="1">
                                  <a:solidFill>
                                    <a:srgbClr val="0070C0"/>
                                  </a:solidFill>
                                  <a:latin typeface="Cambria Math" panose="02040503050406030204" pitchFamily="18" charset="0"/>
                                </a:rPr>
                                <m:t>𝑊</m:t>
                              </m:r>
                            </m:e>
                            <m:sub>
                              <m:r>
                                <a:rPr lang="en-US" altLang="zh-CN" sz="2400" i="1">
                                  <a:solidFill>
                                    <a:srgbClr val="0070C0"/>
                                  </a:solidFill>
                                  <a:latin typeface="Cambria Math" panose="02040503050406030204" pitchFamily="18" charset="0"/>
                                </a:rPr>
                                <m:t>𝑗𝑘</m:t>
                              </m:r>
                            </m:sub>
                            <m:sup>
                              <m:r>
                                <a:rPr lang="en-US" altLang="zh-CN" sz="2400" i="1">
                                  <a:solidFill>
                                    <a:srgbClr val="0070C0"/>
                                  </a:solidFill>
                                  <a:latin typeface="Cambria Math" panose="02040503050406030204" pitchFamily="18" charset="0"/>
                                </a:rPr>
                                <m:t>(</m:t>
                              </m:r>
                              <m:r>
                                <a:rPr lang="en-US" altLang="zh-CN" sz="2400" i="1">
                                  <a:solidFill>
                                    <a:srgbClr val="0070C0"/>
                                  </a:solidFill>
                                  <a:latin typeface="Cambria Math" panose="02040503050406030204" pitchFamily="18" charset="0"/>
                                </a:rPr>
                                <m:t>𝑙</m:t>
                              </m:r>
                              <m:r>
                                <a:rPr lang="en-US" altLang="zh-CN" sz="2400" i="1">
                                  <a:solidFill>
                                    <a:srgbClr val="0070C0"/>
                                  </a:solidFill>
                                  <a:latin typeface="Cambria Math" panose="02040503050406030204" pitchFamily="18" charset="0"/>
                                </a:rPr>
                                <m:t>)</m:t>
                              </m:r>
                            </m:sup>
                          </m:sSubSup>
                        </m:den>
                      </m:f>
                    </m:oMath>
                  </m:oMathPara>
                </a14:m>
                <a:endParaRPr lang="en-US" altLang="zh-CN" sz="2400" dirty="0"/>
              </a:p>
              <a:p>
                <a:r>
                  <a:rPr lang="en-US" altLang="zh-CN" sz="2400" dirty="0"/>
                  <a:t>So that the loss function, L, gradually approaches a local minimum.</a:t>
                </a:r>
              </a:p>
            </p:txBody>
          </p:sp>
        </mc:Choice>
        <mc:Fallback xmlns="">
          <p:sp>
            <p:nvSpPr>
              <p:cNvPr id="14" name="矩形 13">
                <a:extLst>
                  <a:ext uri="{FF2B5EF4-FFF2-40B4-BE49-F238E27FC236}">
                    <a16:creationId xmlns:a16="http://schemas.microsoft.com/office/drawing/2014/main" id="{98B74DEB-43EA-4547-A18F-DC45DE9586EA}"/>
                  </a:ext>
                </a:extLst>
              </p:cNvPr>
              <p:cNvSpPr>
                <a:spLocks noRot="1" noChangeAspect="1" noMove="1" noResize="1" noEditPoints="1" noAdjustHandles="1" noChangeArrowheads="1" noChangeShapeType="1" noTextEdit="1"/>
              </p:cNvSpPr>
              <p:nvPr/>
            </p:nvSpPr>
            <p:spPr>
              <a:xfrm>
                <a:off x="1378853" y="1328101"/>
                <a:ext cx="8987660" cy="1763175"/>
              </a:xfrm>
              <a:prstGeom prst="rect">
                <a:avLst/>
              </a:prstGeom>
              <a:blipFill>
                <a:blip r:embed="rId2"/>
                <a:stretch>
                  <a:fillRect l="-1128" t="-2857" b="-6429"/>
                </a:stretch>
              </a:blipFill>
            </p:spPr>
            <p:txBody>
              <a:bodyPr/>
              <a:lstStyle/>
              <a:p>
                <a:r>
                  <a:rPr lang="zh-CN" altLang="en-US">
                    <a:noFill/>
                  </a:rPr>
                  <a:t> </a:t>
                </a:r>
              </a:p>
            </p:txBody>
          </p:sp>
        </mc:Fallback>
      </mc:AlternateContent>
      <p:sp>
        <p:nvSpPr>
          <p:cNvPr id="6" name="Content Placeholder 2">
            <a:extLst>
              <a:ext uri="{FF2B5EF4-FFF2-40B4-BE49-F238E27FC236}">
                <a16:creationId xmlns:a16="http://schemas.microsoft.com/office/drawing/2014/main" id="{BCA3B18B-B6BC-B646-AEF7-A2F695BA7707}"/>
              </a:ext>
            </a:extLst>
          </p:cNvPr>
          <p:cNvSpPr txBox="1">
            <a:spLocks/>
          </p:cNvSpPr>
          <p:nvPr/>
        </p:nvSpPr>
        <p:spPr>
          <a:xfrm>
            <a:off x="370104" y="1228537"/>
            <a:ext cx="5464277" cy="52679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pic>
        <p:nvPicPr>
          <p:cNvPr id="7" name="Picture 2" descr="https://upload.wikimedia.org/wikipedia/commons/thumb/d/d7/Parabola-antipodera.gif/200px-Parabola-antipodera.gif">
            <a:extLst>
              <a:ext uri="{FF2B5EF4-FFF2-40B4-BE49-F238E27FC236}">
                <a16:creationId xmlns:a16="http://schemas.microsoft.com/office/drawing/2014/main" id="{A5935DA5-ACE8-D14B-9424-53BB7A72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981" y="3957484"/>
            <a:ext cx="2249715" cy="17435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A6E35148-12FD-D444-8F6F-1385BDA33E6E}"/>
                  </a:ext>
                </a:extLst>
              </p:cNvPr>
              <p:cNvSpPr/>
              <p:nvPr/>
            </p:nvSpPr>
            <p:spPr>
              <a:xfrm>
                <a:off x="3651332" y="5312243"/>
                <a:ext cx="3658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m:t>
                      </m:r>
                    </m:oMath>
                  </m:oMathPara>
                </a14:m>
                <a:endParaRPr lang="en-US" dirty="0"/>
              </a:p>
            </p:txBody>
          </p:sp>
        </mc:Choice>
        <mc:Fallback xmlns="">
          <p:sp>
            <p:nvSpPr>
              <p:cNvPr id="8" name="Rectangle 3">
                <a:extLst>
                  <a:ext uri="{FF2B5EF4-FFF2-40B4-BE49-F238E27FC236}">
                    <a16:creationId xmlns:a16="http://schemas.microsoft.com/office/drawing/2014/main" id="{A6E35148-12FD-D444-8F6F-1385BDA33E6E}"/>
                  </a:ext>
                </a:extLst>
              </p:cNvPr>
              <p:cNvSpPr>
                <a:spLocks noRot="1" noChangeAspect="1" noMove="1" noResize="1" noEditPoints="1" noAdjustHandles="1" noChangeArrowheads="1" noChangeShapeType="1" noTextEdit="1"/>
              </p:cNvSpPr>
              <p:nvPr/>
            </p:nvSpPr>
            <p:spPr>
              <a:xfrm>
                <a:off x="3651332" y="5312243"/>
                <a:ext cx="365806" cy="369332"/>
              </a:xfrm>
              <a:prstGeom prst="rect">
                <a:avLst/>
              </a:prstGeom>
              <a:blipFill>
                <a:blip r:embed="rId4"/>
                <a:stretch>
                  <a:fillRect/>
                </a:stretch>
              </a:blipFill>
            </p:spPr>
            <p:txBody>
              <a:bodyPr/>
              <a:lstStyle/>
              <a:p>
                <a:r>
                  <a:rPr lang="zh-CN" altLang="en-US">
                    <a:noFill/>
                  </a:rPr>
                  <a:t> </a:t>
                </a:r>
              </a:p>
            </p:txBody>
          </p:sp>
        </mc:Fallback>
      </mc:AlternateContent>
      <p:pic>
        <p:nvPicPr>
          <p:cNvPr id="9" name="Picture 2" descr="https://upload.wikimedia.org/wikipedia/commons/thumb/d/d7/Parabola-antipodera.gif/200px-Parabola-antipodera.gif">
            <a:extLst>
              <a:ext uri="{FF2B5EF4-FFF2-40B4-BE49-F238E27FC236}">
                <a16:creationId xmlns:a16="http://schemas.microsoft.com/office/drawing/2014/main" id="{C0907E63-0B12-8145-A65E-B1C449C28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043" y="3885934"/>
            <a:ext cx="2249715" cy="17435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D10E13D-AE8F-2941-877F-539B07B3A360}"/>
                  </a:ext>
                </a:extLst>
              </p:cNvPr>
              <p:cNvSpPr/>
              <p:nvPr/>
            </p:nvSpPr>
            <p:spPr>
              <a:xfrm>
                <a:off x="7122394" y="5240693"/>
                <a:ext cx="3658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0</m:t>
                      </m:r>
                    </m:oMath>
                  </m:oMathPara>
                </a14:m>
                <a:endParaRPr lang="en-US" dirty="0"/>
              </a:p>
            </p:txBody>
          </p:sp>
        </mc:Choice>
        <mc:Fallback xmlns="">
          <p:sp>
            <p:nvSpPr>
              <p:cNvPr id="10" name="Rectangle 9">
                <a:extLst>
                  <a:ext uri="{FF2B5EF4-FFF2-40B4-BE49-F238E27FC236}">
                    <a16:creationId xmlns:a16="http://schemas.microsoft.com/office/drawing/2014/main" id="{3D10E13D-AE8F-2941-877F-539B07B3A360}"/>
                  </a:ext>
                </a:extLst>
              </p:cNvPr>
              <p:cNvSpPr>
                <a:spLocks noRot="1" noChangeAspect="1" noMove="1" noResize="1" noEditPoints="1" noAdjustHandles="1" noChangeArrowheads="1" noChangeShapeType="1" noTextEdit="1"/>
              </p:cNvSpPr>
              <p:nvPr/>
            </p:nvSpPr>
            <p:spPr>
              <a:xfrm>
                <a:off x="7122394" y="5240693"/>
                <a:ext cx="365806" cy="369332"/>
              </a:xfrm>
              <a:prstGeom prst="rect">
                <a:avLst/>
              </a:prstGeom>
              <a:blipFill>
                <a:blip r:embed="rId5"/>
                <a:stretch>
                  <a:fillRect/>
                </a:stretch>
              </a:blipFill>
            </p:spPr>
            <p:txBody>
              <a:bodyPr/>
              <a:lstStyle/>
              <a:p>
                <a:r>
                  <a:rPr lang="zh-CN" altLang="en-US">
                    <a:noFill/>
                  </a:rPr>
                  <a:t> </a:t>
                </a:r>
              </a:p>
            </p:txBody>
          </p:sp>
        </mc:Fallback>
      </mc:AlternateContent>
      <p:sp>
        <p:nvSpPr>
          <p:cNvPr id="11" name="Rectangle 10">
            <a:extLst>
              <a:ext uri="{FF2B5EF4-FFF2-40B4-BE49-F238E27FC236}">
                <a16:creationId xmlns:a16="http://schemas.microsoft.com/office/drawing/2014/main" id="{3611FC94-4FED-6D4F-9A57-85D3BD15ADF4}"/>
              </a:ext>
            </a:extLst>
          </p:cNvPr>
          <p:cNvSpPr/>
          <p:nvPr/>
        </p:nvSpPr>
        <p:spPr>
          <a:xfrm>
            <a:off x="8450452" y="3749349"/>
            <a:ext cx="934871" cy="1200329"/>
          </a:xfrm>
          <a:prstGeom prst="rect">
            <a:avLst/>
          </a:prstGeom>
        </p:spPr>
        <p:txBody>
          <a:bodyPr wrap="none">
            <a:spAutoFit/>
          </a:bodyPr>
          <a:lstStyle/>
          <a:p>
            <a:r>
              <a:rPr lang="en-US" dirty="0"/>
              <a:t>Loss</a:t>
            </a:r>
          </a:p>
          <a:p>
            <a:r>
              <a:rPr lang="en-US" dirty="0"/>
              <a:t>(j is the</a:t>
            </a:r>
          </a:p>
          <a:p>
            <a:r>
              <a:rPr lang="en-US" dirty="0"/>
              <a:t>wrong</a:t>
            </a:r>
          </a:p>
          <a:p>
            <a:r>
              <a:rPr lang="en-US" dirty="0"/>
              <a:t>answer)</a:t>
            </a:r>
          </a:p>
        </p:txBody>
      </p:sp>
      <mc:AlternateContent xmlns:mc="http://schemas.openxmlformats.org/markup-compatibility/2006" xmlns:a14="http://schemas.microsoft.com/office/drawing/2010/main">
        <mc:Choice Requires="a14">
          <p:sp>
            <p:nvSpPr>
              <p:cNvPr id="15" name="Rectangle 7">
                <a:extLst>
                  <a:ext uri="{FF2B5EF4-FFF2-40B4-BE49-F238E27FC236}">
                    <a16:creationId xmlns:a16="http://schemas.microsoft.com/office/drawing/2014/main" id="{CC7E622C-EBC3-2C40-A92F-85E635B8B967}"/>
                  </a:ext>
                </a:extLst>
              </p:cNvPr>
              <p:cNvSpPr/>
              <p:nvPr/>
            </p:nvSpPr>
            <p:spPr>
              <a:xfrm>
                <a:off x="4832816" y="5170455"/>
                <a:ext cx="506549"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𝑖𝑗</m:t>
                          </m:r>
                        </m:sub>
                      </m:sSub>
                    </m:oMath>
                  </m:oMathPara>
                </a14:m>
                <a:endParaRPr lang="en-US" dirty="0"/>
              </a:p>
            </p:txBody>
          </p:sp>
        </mc:Choice>
        <mc:Fallback xmlns="">
          <p:sp>
            <p:nvSpPr>
              <p:cNvPr id="15" name="Rectangle 7">
                <a:extLst>
                  <a:ext uri="{FF2B5EF4-FFF2-40B4-BE49-F238E27FC236}">
                    <a16:creationId xmlns:a16="http://schemas.microsoft.com/office/drawing/2014/main" id="{CC7E622C-EBC3-2C40-A92F-85E635B8B967}"/>
                  </a:ext>
                </a:extLst>
              </p:cNvPr>
              <p:cNvSpPr>
                <a:spLocks noRot="1" noChangeAspect="1" noMove="1" noResize="1" noEditPoints="1" noAdjustHandles="1" noChangeArrowheads="1" noChangeShapeType="1" noTextEdit="1"/>
              </p:cNvSpPr>
              <p:nvPr/>
            </p:nvSpPr>
            <p:spPr>
              <a:xfrm>
                <a:off x="4832816" y="5170455"/>
                <a:ext cx="506549" cy="391646"/>
              </a:xfrm>
              <a:prstGeom prst="rect">
                <a:avLst/>
              </a:prstGeom>
              <a:blipFill>
                <a:blip r:embed="rId6"/>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12">
                <a:extLst>
                  <a:ext uri="{FF2B5EF4-FFF2-40B4-BE49-F238E27FC236}">
                    <a16:creationId xmlns:a16="http://schemas.microsoft.com/office/drawing/2014/main" id="{C6ED91EB-3F1D-1B4C-B975-6E77787A7606}"/>
                  </a:ext>
                </a:extLst>
              </p:cNvPr>
              <p:cNvSpPr/>
              <p:nvPr/>
            </p:nvSpPr>
            <p:spPr>
              <a:xfrm>
                <a:off x="8303879" y="5109791"/>
                <a:ext cx="506549"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𝑖𝑗</m:t>
                          </m:r>
                        </m:sub>
                      </m:sSub>
                    </m:oMath>
                  </m:oMathPara>
                </a14:m>
                <a:endParaRPr lang="en-US" dirty="0"/>
              </a:p>
            </p:txBody>
          </p:sp>
        </mc:Choice>
        <mc:Fallback xmlns="">
          <p:sp>
            <p:nvSpPr>
              <p:cNvPr id="16" name="Rectangle 12">
                <a:extLst>
                  <a:ext uri="{FF2B5EF4-FFF2-40B4-BE49-F238E27FC236}">
                    <a16:creationId xmlns:a16="http://schemas.microsoft.com/office/drawing/2014/main" id="{C6ED91EB-3F1D-1B4C-B975-6E77787A7606}"/>
                  </a:ext>
                </a:extLst>
              </p:cNvPr>
              <p:cNvSpPr>
                <a:spLocks noRot="1" noChangeAspect="1" noMove="1" noResize="1" noEditPoints="1" noAdjustHandles="1" noChangeArrowheads="1" noChangeShapeType="1" noTextEdit="1"/>
              </p:cNvSpPr>
              <p:nvPr/>
            </p:nvSpPr>
            <p:spPr>
              <a:xfrm>
                <a:off x="8303879" y="5109791"/>
                <a:ext cx="506549" cy="391646"/>
              </a:xfrm>
              <a:prstGeom prst="rect">
                <a:avLst/>
              </a:prstGeom>
              <a:blipFill>
                <a:blip r:embed="rId7"/>
                <a:stretch>
                  <a:fillRect b="-9677"/>
                </a:stretch>
              </a:blipFill>
            </p:spPr>
            <p:txBody>
              <a:bodyPr/>
              <a:lstStyle/>
              <a:p>
                <a:r>
                  <a:rPr lang="zh-CN" altLang="en-US">
                    <a:noFill/>
                  </a:rPr>
                  <a:t> </a:t>
                </a:r>
              </a:p>
            </p:txBody>
          </p:sp>
        </mc:Fallback>
      </mc:AlternateContent>
      <p:sp>
        <p:nvSpPr>
          <p:cNvPr id="17" name="Rectangle 13">
            <a:extLst>
              <a:ext uri="{FF2B5EF4-FFF2-40B4-BE49-F238E27FC236}">
                <a16:creationId xmlns:a16="http://schemas.microsoft.com/office/drawing/2014/main" id="{DD83FF04-B179-6845-B67B-0970159451D2}"/>
              </a:ext>
            </a:extLst>
          </p:cNvPr>
          <p:cNvSpPr/>
          <p:nvPr/>
        </p:nvSpPr>
        <p:spPr>
          <a:xfrm>
            <a:off x="5001161" y="3526986"/>
            <a:ext cx="934871" cy="1200329"/>
          </a:xfrm>
          <a:prstGeom prst="rect">
            <a:avLst/>
          </a:prstGeom>
        </p:spPr>
        <p:txBody>
          <a:bodyPr wrap="none">
            <a:spAutoFit/>
          </a:bodyPr>
          <a:lstStyle/>
          <a:p>
            <a:r>
              <a:rPr lang="en-US" dirty="0"/>
              <a:t>Loss</a:t>
            </a:r>
          </a:p>
          <a:p>
            <a:r>
              <a:rPr lang="en-US" dirty="0"/>
              <a:t>(j is the</a:t>
            </a:r>
          </a:p>
          <a:p>
            <a:r>
              <a:rPr lang="en-US" dirty="0"/>
              <a:t>right</a:t>
            </a:r>
          </a:p>
          <a:p>
            <a:r>
              <a:rPr lang="en-US" dirty="0"/>
              <a:t>answer)</a:t>
            </a:r>
          </a:p>
        </p:txBody>
      </p:sp>
    </p:spTree>
    <p:extLst>
      <p:ext uri="{BB962C8B-B14F-4D97-AF65-F5344CB8AC3E}">
        <p14:creationId xmlns:p14="http://schemas.microsoft.com/office/powerpoint/2010/main" val="262000310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10751" hangingPunct="0">
              <a:tabLst>
                <a:tab pos="750067" algn="l"/>
              </a:tabLst>
            </a:pPr>
            <a:fld id="{86CB4B4D-7CA3-9044-876B-883B54F8677D}" type="slidenum">
              <a:rPr kern="0">
                <a:solidFill>
                  <a:srgbClr val="000000"/>
                </a:solidFill>
                <a:latin typeface="Helvetica"/>
                <a:sym typeface="Helvetica"/>
              </a:rPr>
              <a:pPr defTabSz="410751" hangingPunct="0">
                <a:tabLst>
                  <a:tab pos="750067" algn="l"/>
                </a:tabLst>
              </a:pPr>
              <a:t>33</a:t>
            </a:fld>
            <a:endParaRPr kern="0">
              <a:solidFill>
                <a:srgbClr val="000000"/>
              </a:solidFill>
              <a:latin typeface="Helvetica"/>
              <a:sym typeface="Helvetica"/>
            </a:endParaRPr>
          </a:p>
        </p:txBody>
      </p:sp>
      <p:sp>
        <p:nvSpPr>
          <p:cNvPr id="12" name="文本框 11">
            <a:extLst>
              <a:ext uri="{FF2B5EF4-FFF2-40B4-BE49-F238E27FC236}">
                <a16:creationId xmlns:a16="http://schemas.microsoft.com/office/drawing/2014/main" id="{1ACD881C-9DC7-CA46-A5DE-FE2FB1DC21E3}"/>
              </a:ext>
            </a:extLst>
          </p:cNvPr>
          <p:cNvSpPr txBox="1"/>
          <p:nvPr/>
        </p:nvSpPr>
        <p:spPr>
          <a:xfrm>
            <a:off x="145218" y="46410"/>
            <a:ext cx="8259540" cy="461665"/>
          </a:xfrm>
          <a:prstGeom prst="rect">
            <a:avLst/>
          </a:prstGeom>
          <a:noFill/>
        </p:spPr>
        <p:txBody>
          <a:bodyPr wrap="square" rtlCol="0">
            <a:spAutoFit/>
          </a:bodyPr>
          <a:lstStyle/>
          <a:p>
            <a:pPr defTabSz="1219140"/>
            <a:r>
              <a:rPr lang="en-US" altLang="zh-CN" sz="2400" dirty="0">
                <a:solidFill>
                  <a:schemeClr val="bg1"/>
                </a:solidFill>
                <a:latin typeface="微软雅黑" panose="020B0503020204020204" pitchFamily="34" charset="-122"/>
                <a:ea typeface="微软雅黑" panose="020B0503020204020204" pitchFamily="34" charset="-122"/>
              </a:rPr>
              <a:t>Back-Propagation (Chain rule)</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3" name="Content Placeholder 2">
            <a:extLst>
              <a:ext uri="{FF2B5EF4-FFF2-40B4-BE49-F238E27FC236}">
                <a16:creationId xmlns:a16="http://schemas.microsoft.com/office/drawing/2014/main" id="{3CACBD3B-49F3-D64C-BCE1-510DFB98C214}"/>
              </a:ext>
            </a:extLst>
          </p:cNvPr>
          <p:cNvSpPr txBox="1">
            <a:spLocks/>
          </p:cNvSpPr>
          <p:nvPr/>
        </p:nvSpPr>
        <p:spPr>
          <a:xfrm>
            <a:off x="1361902" y="2490763"/>
            <a:ext cx="10515600" cy="4834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BCA3B18B-B6BC-B646-AEF7-A2F695BA7707}"/>
              </a:ext>
            </a:extLst>
          </p:cNvPr>
          <p:cNvSpPr txBox="1">
            <a:spLocks/>
          </p:cNvSpPr>
          <p:nvPr/>
        </p:nvSpPr>
        <p:spPr>
          <a:xfrm>
            <a:off x="370104" y="1228537"/>
            <a:ext cx="5464277" cy="52679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E93CEDD1-AF4C-B01A-20F3-9D41C9AD5098}"/>
                  </a:ext>
                </a:extLst>
              </p:cNvPr>
              <p:cNvSpPr txBox="1">
                <a:spLocks/>
              </p:cNvSpPr>
              <p:nvPr/>
            </p:nvSpPr>
            <p:spPr>
              <a:xfrm>
                <a:off x="19279" y="979278"/>
                <a:ext cx="6606025" cy="5346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endParaRPr lang="en-US" dirty="0"/>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ℒ</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1,</m:t>
                              </m:r>
                              <m:r>
                                <a:rPr lang="en-US" i="1" dirty="0" smtClean="0">
                                  <a:latin typeface="Cambria Math" panose="02040503050406030204" pitchFamily="18" charset="0"/>
                                </a:rPr>
                                <m:t>𝑗</m:t>
                              </m:r>
                            </m:sub>
                          </m:sSub>
                        </m:den>
                      </m:f>
                      <m:r>
                        <a:rPr lang="en-US" i="1" dirty="0" smtClean="0">
                          <a:latin typeface="Cambria Math" panose="02040503050406030204" pitchFamily="18" charset="0"/>
                        </a:rPr>
                        <m:t>=</m:t>
                      </m:r>
                      <m:nary>
                        <m:naryPr>
                          <m:chr m:val="∑"/>
                          <m:ctrlPr>
                            <a:rPr lang="en-US" i="1" dirty="0" smtClean="0">
                              <a:latin typeface="Cambria Math" panose="02040503050406030204" pitchFamily="18" charset="0"/>
                            </a:rPr>
                          </m:ctrlPr>
                        </m:naryPr>
                        <m:sub>
                          <m:r>
                            <m:rPr>
                              <m:brk m:alnAt="23"/>
                            </m:rPr>
                            <a:rPr lang="en-US" i="1" dirty="0" smtClean="0">
                              <a:latin typeface="Cambria Math" panose="02040503050406030204" pitchFamily="18" charset="0"/>
                            </a:rPr>
                            <m:t>𝑘</m:t>
                          </m:r>
                          <m:r>
                            <a:rPr lang="en-US" i="1" dirty="0" smtClean="0">
                              <a:latin typeface="Cambria Math" panose="02040503050406030204" pitchFamily="18" charset="0"/>
                            </a:rPr>
                            <m:t>=1</m:t>
                          </m:r>
                        </m:sub>
                        <m:sup>
                          <m:r>
                            <a:rPr lang="en-US" i="1" dirty="0" smtClean="0">
                              <a:latin typeface="Cambria Math" panose="02040503050406030204" pitchFamily="18" charset="0"/>
                            </a:rPr>
                            <m:t>𝑣</m:t>
                          </m:r>
                        </m:sup>
                        <m:e>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ℒ</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𝑧</m:t>
                                  </m:r>
                                </m:e>
                                <m:sub>
                                  <m:r>
                                    <a:rPr lang="en-US" i="1" dirty="0">
                                      <a:latin typeface="Cambria Math" panose="02040503050406030204" pitchFamily="18" charset="0"/>
                                    </a:rPr>
                                    <m:t>2,</m:t>
                                  </m:r>
                                  <m:r>
                                    <a:rPr lang="en-US" i="1" dirty="0">
                                      <a:latin typeface="Cambria Math" panose="02040503050406030204" pitchFamily="18" charset="0"/>
                                    </a:rPr>
                                    <m:t>𝑘</m:t>
                                  </m:r>
                                </m:sub>
                              </m:sSub>
                            </m:den>
                          </m:f>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𝑧</m:t>
                                  </m:r>
                                </m:e>
                                <m:sub>
                                  <m:r>
                                    <a:rPr lang="en-US" i="1" dirty="0">
                                      <a:latin typeface="Cambria Math" panose="02040503050406030204" pitchFamily="18" charset="0"/>
                                    </a:rPr>
                                    <m:t>2,</m:t>
                                  </m:r>
                                  <m:r>
                                    <a:rPr lang="en-US" i="1" dirty="0">
                                      <a:latin typeface="Cambria Math" panose="02040503050406030204" pitchFamily="18" charset="0"/>
                                    </a:rPr>
                                    <m:t>𝑘</m:t>
                                  </m:r>
                                </m:sub>
                              </m:sSub>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1</m:t>
                                  </m:r>
                                  <m:r>
                                    <a:rPr lang="en-US" i="1" dirty="0">
                                      <a:latin typeface="Cambria Math" panose="02040503050406030204" pitchFamily="18" charset="0"/>
                                    </a:rPr>
                                    <m:t>,</m:t>
                                  </m:r>
                                  <m:r>
                                    <a:rPr lang="en-US" i="1" dirty="0" smtClean="0">
                                      <a:latin typeface="Cambria Math" panose="02040503050406030204" pitchFamily="18" charset="0"/>
                                    </a:rPr>
                                    <m:t>𝑗</m:t>
                                  </m:r>
                                </m:sub>
                              </m:sSub>
                            </m:den>
                          </m:f>
                        </m:e>
                      </m:nary>
                    </m:oMath>
                  </m:oMathPara>
                </a14:m>
                <a:endParaRPr lang="en-US" dirty="0"/>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ℒ</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𝑧</m:t>
                              </m:r>
                            </m:e>
                            <m:sub>
                              <m:r>
                                <a:rPr lang="en-US" i="1" dirty="0" smtClean="0">
                                  <a:latin typeface="Cambria Math" panose="02040503050406030204" pitchFamily="18" charset="0"/>
                                </a:rPr>
                                <m:t>1</m:t>
                              </m:r>
                              <m:r>
                                <a:rPr lang="en-US" i="1" dirty="0">
                                  <a:latin typeface="Cambria Math" panose="02040503050406030204" pitchFamily="18" charset="0"/>
                                </a:rPr>
                                <m:t>,</m:t>
                              </m:r>
                              <m:r>
                                <a:rPr lang="en-US" i="1" dirty="0" smtClean="0">
                                  <a:latin typeface="Cambria Math" panose="02040503050406030204" pitchFamily="18" charset="0"/>
                                </a:rPr>
                                <m:t>𝑗</m:t>
                              </m:r>
                            </m:sub>
                          </m:sSub>
                        </m:den>
                      </m:f>
                      <m:r>
                        <a:rPr lang="en-US" i="1" dirty="0">
                          <a:latin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ℒ</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smtClean="0">
                                  <a:latin typeface="Cambria Math" panose="02040503050406030204" pitchFamily="18" charset="0"/>
                                </a:rPr>
                                <m:t>1</m:t>
                              </m:r>
                              <m:r>
                                <a:rPr lang="en-US" i="1" dirty="0">
                                  <a:latin typeface="Cambria Math" panose="02040503050406030204" pitchFamily="18" charset="0"/>
                                </a:rPr>
                                <m:t>,</m:t>
                              </m:r>
                              <m:r>
                                <a:rPr lang="en-US" i="1" dirty="0" smtClean="0">
                                  <a:latin typeface="Cambria Math" panose="02040503050406030204" pitchFamily="18" charset="0"/>
                                </a:rPr>
                                <m:t>𝑗</m:t>
                              </m:r>
                            </m:sub>
                          </m:sSub>
                        </m:den>
                      </m:f>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smtClean="0">
                                  <a:latin typeface="Cambria Math" panose="02040503050406030204" pitchFamily="18" charset="0"/>
                                </a:rPr>
                                <m:t>1,</m:t>
                              </m:r>
                              <m:r>
                                <a:rPr lang="en-US" i="1" dirty="0" smtClean="0">
                                  <a:latin typeface="Cambria Math" panose="02040503050406030204" pitchFamily="18" charset="0"/>
                                </a:rPr>
                                <m:t>𝑗</m:t>
                              </m:r>
                            </m:sub>
                          </m:sSub>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𝑧</m:t>
                              </m:r>
                            </m:e>
                            <m:sub>
                              <m:r>
                                <a:rPr lang="en-US" i="1" dirty="0" smtClean="0">
                                  <a:latin typeface="Cambria Math" panose="02040503050406030204" pitchFamily="18" charset="0"/>
                                </a:rPr>
                                <m:t>1,</m:t>
                              </m:r>
                              <m:r>
                                <a:rPr lang="en-US" i="1" dirty="0" smtClean="0">
                                  <a:latin typeface="Cambria Math" panose="02040503050406030204" pitchFamily="18" charset="0"/>
                                </a:rPr>
                                <m:t>𝑗</m:t>
                              </m:r>
                            </m:sub>
                          </m:sSub>
                        </m:den>
                      </m:f>
                    </m:oMath>
                  </m:oMathPara>
                </a14:m>
                <a:endParaRPr lang="en-US" dirty="0"/>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ℒ</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r>
                                <a:rPr lang="en-US" i="1" dirty="0">
                                  <a:latin typeface="Cambria Math" panose="02040503050406030204" pitchFamily="18" charset="0"/>
                                </a:rPr>
                                <m:t>,</m:t>
                              </m:r>
                              <m:r>
                                <a:rPr lang="en-US" i="1" dirty="0" smtClean="0">
                                  <a:latin typeface="Cambria Math" panose="02040503050406030204" pitchFamily="18" charset="0"/>
                                </a:rPr>
                                <m:t>𝑗</m:t>
                              </m:r>
                              <m:r>
                                <a:rPr lang="en-US" i="1" dirty="0" smtClean="0">
                                  <a:latin typeface="Cambria Math" panose="02040503050406030204" pitchFamily="18" charset="0"/>
                                </a:rPr>
                                <m:t>,</m:t>
                              </m:r>
                              <m:r>
                                <a:rPr lang="en-US" i="1" dirty="0" smtClean="0">
                                  <a:latin typeface="Cambria Math" panose="02040503050406030204" pitchFamily="18" charset="0"/>
                                </a:rPr>
                                <m:t>𝑘</m:t>
                              </m:r>
                            </m:sub>
                          </m:sSub>
                        </m:den>
                      </m:f>
                      <m:r>
                        <a:rPr lang="en-US" i="1" dirty="0">
                          <a:latin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ℒ</m:t>
                          </m:r>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𝑧</m:t>
                              </m:r>
                            </m:e>
                            <m:sub>
                              <m:r>
                                <a:rPr lang="en-US" i="1" dirty="0" smtClean="0">
                                  <a:latin typeface="Cambria Math" panose="02040503050406030204" pitchFamily="18" charset="0"/>
                                </a:rPr>
                                <m:t>1</m:t>
                              </m:r>
                              <m:r>
                                <a:rPr lang="en-US" i="1" dirty="0">
                                  <a:latin typeface="Cambria Math" panose="02040503050406030204" pitchFamily="18" charset="0"/>
                                </a:rPr>
                                <m:t>,</m:t>
                              </m:r>
                              <m:r>
                                <a:rPr lang="en-US" i="1" dirty="0" smtClean="0">
                                  <a:latin typeface="Cambria Math" panose="02040503050406030204" pitchFamily="18" charset="0"/>
                                </a:rPr>
                                <m:t>𝑗</m:t>
                              </m:r>
                            </m:sub>
                          </m:sSub>
                        </m:den>
                      </m:f>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𝑧</m:t>
                              </m:r>
                            </m:e>
                            <m:sub>
                              <m:r>
                                <a:rPr lang="en-US" i="1" dirty="0" smtClean="0">
                                  <a:latin typeface="Cambria Math" panose="02040503050406030204" pitchFamily="18" charset="0"/>
                                </a:rPr>
                                <m:t>1,</m:t>
                              </m:r>
                              <m:r>
                                <a:rPr lang="en-US" i="1" dirty="0" smtClean="0">
                                  <a:latin typeface="Cambria Math" panose="02040503050406030204" pitchFamily="18" charset="0"/>
                                </a:rPr>
                                <m:t>𝑗</m:t>
                              </m:r>
                            </m:sub>
                          </m:sSub>
                        </m:num>
                        <m:den>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r>
                                <a:rPr lang="en-US" i="1" dirty="0" smtClean="0">
                                  <a:latin typeface="Cambria Math" panose="02040503050406030204" pitchFamily="18" charset="0"/>
                                </a:rPr>
                                <m:t>𝑗</m:t>
                              </m:r>
                              <m:r>
                                <a:rPr lang="en-US" i="1" dirty="0" smtClean="0">
                                  <a:latin typeface="Cambria Math" panose="02040503050406030204" pitchFamily="18" charset="0"/>
                                </a:rPr>
                                <m:t>,</m:t>
                              </m:r>
                              <m:r>
                                <a:rPr lang="en-US" i="1" dirty="0" smtClean="0">
                                  <a:latin typeface="Cambria Math" panose="02040503050406030204" pitchFamily="18" charset="0"/>
                                </a:rPr>
                                <m:t>𝑘</m:t>
                              </m:r>
                            </m:sub>
                          </m:sSub>
                        </m:den>
                      </m:f>
                    </m:oMath>
                  </m:oMathPara>
                </a14:m>
                <a:endParaRPr lang="en-US" dirty="0"/>
              </a:p>
              <a:p>
                <a:pPr marL="0" indent="0">
                  <a:lnSpc>
                    <a:spcPct val="120000"/>
                  </a:lnSpc>
                  <a:buFont typeface="Arial" panose="020B0604020202020204" pitchFamily="34" charset="0"/>
                  <a:buNone/>
                </a:pPr>
                <a:endParaRPr lang="en-US" dirty="0"/>
              </a:p>
            </p:txBody>
          </p:sp>
        </mc:Choice>
        <mc:Fallback xmlns="">
          <p:sp>
            <p:nvSpPr>
              <p:cNvPr id="2" name="Content Placeholder 2">
                <a:extLst>
                  <a:ext uri="{FF2B5EF4-FFF2-40B4-BE49-F238E27FC236}">
                    <a16:creationId xmlns:a16="http://schemas.microsoft.com/office/drawing/2014/main" id="{E93CEDD1-AF4C-B01A-20F3-9D41C9AD5098}"/>
                  </a:ext>
                </a:extLst>
              </p:cNvPr>
              <p:cNvSpPr txBox="1">
                <a:spLocks noRot="1" noChangeAspect="1" noMove="1" noResize="1" noEditPoints="1" noAdjustHandles="1" noChangeArrowheads="1" noChangeShapeType="1" noTextEdit="1"/>
              </p:cNvSpPr>
              <p:nvPr/>
            </p:nvSpPr>
            <p:spPr>
              <a:xfrm>
                <a:off x="19279" y="979278"/>
                <a:ext cx="6606025" cy="5346434"/>
              </a:xfrm>
              <a:prstGeom prst="rect">
                <a:avLst/>
              </a:prstGeom>
              <a:blipFill>
                <a:blip r:embed="rId2"/>
                <a:stretch>
                  <a:fillRect t="-11611"/>
                </a:stretch>
              </a:blipFill>
            </p:spPr>
            <p:txBody>
              <a:bodyPr/>
              <a:lstStyle/>
              <a:p>
                <a:r>
                  <a:rPr lang="zh-CN" altLang="en-US">
                    <a:noFill/>
                  </a:rPr>
                  <a:t> </a:t>
                </a:r>
              </a:p>
            </p:txBody>
          </p:sp>
        </mc:Fallback>
      </mc:AlternateContent>
      <p:cxnSp>
        <p:nvCxnSpPr>
          <p:cNvPr id="3" name="Straight Arrow Connector 117">
            <a:extLst>
              <a:ext uri="{FF2B5EF4-FFF2-40B4-BE49-F238E27FC236}">
                <a16:creationId xmlns:a16="http://schemas.microsoft.com/office/drawing/2014/main" id="{20DFC231-CD00-72A7-AEC3-6EF094B5B13F}"/>
              </a:ext>
            </a:extLst>
          </p:cNvPr>
          <p:cNvCxnSpPr>
            <a:cxnSpLocks/>
            <a:stCxn id="4" idx="0"/>
            <a:endCxn id="26" idx="4"/>
          </p:cNvCxnSpPr>
          <p:nvPr/>
        </p:nvCxnSpPr>
        <p:spPr>
          <a:xfrm flipH="1" flipV="1">
            <a:off x="7563960" y="5478846"/>
            <a:ext cx="5653" cy="25190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118">
                <a:extLst>
                  <a:ext uri="{FF2B5EF4-FFF2-40B4-BE49-F238E27FC236}">
                    <a16:creationId xmlns:a16="http://schemas.microsoft.com/office/drawing/2014/main" id="{6B665E8E-85CF-40C3-144B-67B92E64ACFF}"/>
                  </a:ext>
                </a:extLst>
              </p:cNvPr>
              <p:cNvSpPr/>
              <p:nvPr/>
            </p:nvSpPr>
            <p:spPr>
              <a:xfrm>
                <a:off x="7233431" y="5730750"/>
                <a:ext cx="67236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1</m:t>
                          </m:r>
                        </m:sub>
                      </m:sSub>
                    </m:oMath>
                  </m:oMathPara>
                </a14:m>
                <a:endParaRPr lang="en-US" sz="3200" dirty="0"/>
              </a:p>
            </p:txBody>
          </p:sp>
        </mc:Choice>
        <mc:Fallback xmlns="">
          <p:sp>
            <p:nvSpPr>
              <p:cNvPr id="4" name="Rectangle 118">
                <a:extLst>
                  <a:ext uri="{FF2B5EF4-FFF2-40B4-BE49-F238E27FC236}">
                    <a16:creationId xmlns:a16="http://schemas.microsoft.com/office/drawing/2014/main" id="{6B665E8E-85CF-40C3-144B-67B92E64ACFF}"/>
                  </a:ext>
                </a:extLst>
              </p:cNvPr>
              <p:cNvSpPr>
                <a:spLocks noRot="1" noChangeAspect="1" noMove="1" noResize="1" noEditPoints="1" noAdjustHandles="1" noChangeArrowheads="1" noChangeShapeType="1" noTextEdit="1"/>
              </p:cNvSpPr>
              <p:nvPr/>
            </p:nvSpPr>
            <p:spPr>
              <a:xfrm>
                <a:off x="7233431" y="5730750"/>
                <a:ext cx="672364" cy="584775"/>
              </a:xfrm>
              <a:prstGeom prst="rect">
                <a:avLst/>
              </a:prstGeom>
              <a:blipFill>
                <a:blip r:embed="rId3"/>
                <a:stretch>
                  <a:fillRect b="-2128"/>
                </a:stretch>
              </a:blipFill>
            </p:spPr>
            <p:txBody>
              <a:bodyPr/>
              <a:lstStyle/>
              <a:p>
                <a:r>
                  <a:rPr lang="zh-CN" altLang="en-US">
                    <a:noFill/>
                  </a:rPr>
                  <a:t> </a:t>
                </a:r>
              </a:p>
            </p:txBody>
          </p:sp>
        </mc:Fallback>
      </mc:AlternateContent>
      <p:cxnSp>
        <p:nvCxnSpPr>
          <p:cNvPr id="5" name="Straight Arrow Connector 119">
            <a:extLst>
              <a:ext uri="{FF2B5EF4-FFF2-40B4-BE49-F238E27FC236}">
                <a16:creationId xmlns:a16="http://schemas.microsoft.com/office/drawing/2014/main" id="{B69973A6-FE00-3D81-AE7E-8CD928EE0CEA}"/>
              </a:ext>
            </a:extLst>
          </p:cNvPr>
          <p:cNvCxnSpPr>
            <a:cxnSpLocks/>
            <a:stCxn id="18" idx="0"/>
            <a:endCxn id="27" idx="4"/>
          </p:cNvCxnSpPr>
          <p:nvPr/>
        </p:nvCxnSpPr>
        <p:spPr>
          <a:xfrm flipV="1">
            <a:off x="8701032" y="5474082"/>
            <a:ext cx="1169" cy="28048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20">
                <a:extLst>
                  <a:ext uri="{FF2B5EF4-FFF2-40B4-BE49-F238E27FC236}">
                    <a16:creationId xmlns:a16="http://schemas.microsoft.com/office/drawing/2014/main" id="{DA98077D-6F44-F844-2768-66DC5F4978B1}"/>
                  </a:ext>
                </a:extLst>
              </p:cNvPr>
              <p:cNvSpPr/>
              <p:nvPr/>
            </p:nvSpPr>
            <p:spPr>
              <a:xfrm>
                <a:off x="8360105" y="5754562"/>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a:latin typeface="Cambria Math" panose="02040503050406030204" pitchFamily="18" charset="0"/>
                            </a:rPr>
                            <m:t>𝑥</m:t>
                          </m:r>
                        </m:e>
                        <m:sub>
                          <m:r>
                            <a:rPr lang="en-US" sz="3200" b="0" i="1" dirty="0" smtClean="0">
                              <a:latin typeface="Cambria Math" panose="02040503050406030204" pitchFamily="18" charset="0"/>
                            </a:rPr>
                            <m:t>2</m:t>
                          </m:r>
                        </m:sub>
                      </m:sSub>
                    </m:oMath>
                  </m:oMathPara>
                </a14:m>
                <a:endParaRPr lang="en-US" sz="3200" dirty="0"/>
              </a:p>
            </p:txBody>
          </p:sp>
        </mc:Choice>
        <mc:Fallback xmlns="">
          <p:sp>
            <p:nvSpPr>
              <p:cNvPr id="18" name="Rectangle 120">
                <a:extLst>
                  <a:ext uri="{FF2B5EF4-FFF2-40B4-BE49-F238E27FC236}">
                    <a16:creationId xmlns:a16="http://schemas.microsoft.com/office/drawing/2014/main" id="{DA98077D-6F44-F844-2768-66DC5F4978B1}"/>
                  </a:ext>
                </a:extLst>
              </p:cNvPr>
              <p:cNvSpPr>
                <a:spLocks noRot="1" noChangeAspect="1" noMove="1" noResize="1" noEditPoints="1" noAdjustHandles="1" noChangeArrowheads="1" noChangeShapeType="1" noTextEdit="1"/>
              </p:cNvSpPr>
              <p:nvPr/>
            </p:nvSpPr>
            <p:spPr>
              <a:xfrm>
                <a:off x="8360105" y="5754562"/>
                <a:ext cx="681853" cy="584775"/>
              </a:xfrm>
              <a:prstGeom prst="rect">
                <a:avLst/>
              </a:prstGeom>
              <a:blipFill>
                <a:blip r:embed="rId4"/>
                <a:stretch>
                  <a:fillRect b="-2128"/>
                </a:stretch>
              </a:blipFill>
            </p:spPr>
            <p:txBody>
              <a:bodyPr/>
              <a:lstStyle/>
              <a:p>
                <a:r>
                  <a:rPr lang="zh-CN" altLang="en-US">
                    <a:noFill/>
                  </a:rPr>
                  <a:t> </a:t>
                </a:r>
              </a:p>
            </p:txBody>
          </p:sp>
        </mc:Fallback>
      </mc:AlternateContent>
      <p:cxnSp>
        <p:nvCxnSpPr>
          <p:cNvPr id="19" name="Straight Arrow Connector 121">
            <a:extLst>
              <a:ext uri="{FF2B5EF4-FFF2-40B4-BE49-F238E27FC236}">
                <a16:creationId xmlns:a16="http://schemas.microsoft.com/office/drawing/2014/main" id="{1B5B82EA-BB1E-44C1-3FBD-1807BFEA9335}"/>
              </a:ext>
            </a:extLst>
          </p:cNvPr>
          <p:cNvCxnSpPr>
            <a:cxnSpLocks/>
            <a:stCxn id="20" idx="0"/>
            <a:endCxn id="28" idx="4"/>
          </p:cNvCxnSpPr>
          <p:nvPr/>
        </p:nvCxnSpPr>
        <p:spPr>
          <a:xfrm flipH="1" flipV="1">
            <a:off x="10153713" y="5483606"/>
            <a:ext cx="2450" cy="26619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22">
                <a:extLst>
                  <a:ext uri="{FF2B5EF4-FFF2-40B4-BE49-F238E27FC236}">
                    <a16:creationId xmlns:a16="http://schemas.microsoft.com/office/drawing/2014/main" id="{33F5FE06-F39C-5061-2191-8E789BA4AC12}"/>
                  </a:ext>
                </a:extLst>
              </p:cNvPr>
              <p:cNvSpPr/>
              <p:nvPr/>
            </p:nvSpPr>
            <p:spPr>
              <a:xfrm>
                <a:off x="9801675" y="5749796"/>
                <a:ext cx="70897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a:latin typeface="Cambria Math" panose="02040503050406030204" pitchFamily="18" charset="0"/>
                            </a:rPr>
                            <m:t>𝑥</m:t>
                          </m:r>
                        </m:e>
                        <m:sub>
                          <m:r>
                            <a:rPr lang="en-US" sz="3200" b="0" i="1" dirty="0" smtClean="0">
                              <a:latin typeface="Cambria Math" panose="02040503050406030204" pitchFamily="18" charset="0"/>
                            </a:rPr>
                            <m:t>𝑑</m:t>
                          </m:r>
                        </m:sub>
                      </m:sSub>
                    </m:oMath>
                  </m:oMathPara>
                </a14:m>
                <a:endParaRPr lang="en-US" sz="3200" dirty="0"/>
              </a:p>
            </p:txBody>
          </p:sp>
        </mc:Choice>
        <mc:Fallback xmlns="">
          <p:sp>
            <p:nvSpPr>
              <p:cNvPr id="20" name="Rectangle 122">
                <a:extLst>
                  <a:ext uri="{FF2B5EF4-FFF2-40B4-BE49-F238E27FC236}">
                    <a16:creationId xmlns:a16="http://schemas.microsoft.com/office/drawing/2014/main" id="{33F5FE06-F39C-5061-2191-8E789BA4AC12}"/>
                  </a:ext>
                </a:extLst>
              </p:cNvPr>
              <p:cNvSpPr>
                <a:spLocks noRot="1" noChangeAspect="1" noMove="1" noResize="1" noEditPoints="1" noAdjustHandles="1" noChangeArrowheads="1" noChangeShapeType="1" noTextEdit="1"/>
              </p:cNvSpPr>
              <p:nvPr/>
            </p:nvSpPr>
            <p:spPr>
              <a:xfrm>
                <a:off x="9801675" y="5749796"/>
                <a:ext cx="708976" cy="584775"/>
              </a:xfrm>
              <a:prstGeom prst="rect">
                <a:avLst/>
              </a:prstGeom>
              <a:blipFill>
                <a:blip r:embed="rId5"/>
                <a:stretch>
                  <a:fillRect b="-8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Rectangle 123">
                <a:extLst>
                  <a:ext uri="{FF2B5EF4-FFF2-40B4-BE49-F238E27FC236}">
                    <a16:creationId xmlns:a16="http://schemas.microsoft.com/office/drawing/2014/main" id="{BD08BF88-C167-3A5D-1EBB-0334D35CD5A5}"/>
                  </a:ext>
                </a:extLst>
              </p:cNvPr>
              <p:cNvSpPr/>
              <p:nvPr/>
            </p:nvSpPr>
            <p:spPr>
              <a:xfrm>
                <a:off x="10919291" y="5246033"/>
                <a:ext cx="5052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1</m:t>
                      </m:r>
                    </m:oMath>
                  </m:oMathPara>
                </a14:m>
                <a:endParaRPr lang="en-US" sz="3200" dirty="0"/>
              </a:p>
            </p:txBody>
          </p:sp>
        </mc:Choice>
        <mc:Fallback xmlns="">
          <p:sp>
            <p:nvSpPr>
              <p:cNvPr id="21" name="Rectangle 123">
                <a:extLst>
                  <a:ext uri="{FF2B5EF4-FFF2-40B4-BE49-F238E27FC236}">
                    <a16:creationId xmlns:a16="http://schemas.microsoft.com/office/drawing/2014/main" id="{BD08BF88-C167-3A5D-1EBB-0334D35CD5A5}"/>
                  </a:ext>
                </a:extLst>
              </p:cNvPr>
              <p:cNvSpPr>
                <a:spLocks noRot="1" noChangeAspect="1" noMove="1" noResize="1" noEditPoints="1" noAdjustHandles="1" noChangeArrowheads="1" noChangeShapeType="1" noTextEdit="1"/>
              </p:cNvSpPr>
              <p:nvPr/>
            </p:nvSpPr>
            <p:spPr>
              <a:xfrm>
                <a:off x="10919291" y="5246033"/>
                <a:ext cx="505267" cy="584775"/>
              </a:xfrm>
              <a:prstGeom prst="rect">
                <a:avLst/>
              </a:prstGeom>
              <a:blipFill>
                <a:blip r:embed="rId6"/>
                <a:stretch>
                  <a:fillRect r="-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Rectangle 124">
                <a:extLst>
                  <a:ext uri="{FF2B5EF4-FFF2-40B4-BE49-F238E27FC236}">
                    <a16:creationId xmlns:a16="http://schemas.microsoft.com/office/drawing/2014/main" id="{E75ECBC0-DDF8-8142-F343-6828C5E1B639}"/>
                  </a:ext>
                </a:extLst>
              </p:cNvPr>
              <p:cNvSpPr/>
              <p:nvPr/>
            </p:nvSpPr>
            <p:spPr>
              <a:xfrm>
                <a:off x="8985136" y="5710640"/>
                <a:ext cx="58702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m:t>
                      </m:r>
                    </m:oMath>
                  </m:oMathPara>
                </a14:m>
                <a:endParaRPr lang="en-US" sz="3200" dirty="0"/>
              </a:p>
            </p:txBody>
          </p:sp>
        </mc:Choice>
        <mc:Fallback xmlns="">
          <p:sp>
            <p:nvSpPr>
              <p:cNvPr id="22" name="Rectangle 124">
                <a:extLst>
                  <a:ext uri="{FF2B5EF4-FFF2-40B4-BE49-F238E27FC236}">
                    <a16:creationId xmlns:a16="http://schemas.microsoft.com/office/drawing/2014/main" id="{E75ECBC0-DDF8-8142-F343-6828C5E1B639}"/>
                  </a:ext>
                </a:extLst>
              </p:cNvPr>
              <p:cNvSpPr>
                <a:spLocks noRot="1" noChangeAspect="1" noMove="1" noResize="1" noEditPoints="1" noAdjustHandles="1" noChangeArrowheads="1" noChangeShapeType="1" noTextEdit="1"/>
              </p:cNvSpPr>
              <p:nvPr/>
            </p:nvSpPr>
            <p:spPr>
              <a:xfrm>
                <a:off x="8985136" y="5710640"/>
                <a:ext cx="587020" cy="584775"/>
              </a:xfrm>
              <a:prstGeom prst="rect">
                <a:avLst/>
              </a:prstGeom>
              <a:blipFill>
                <a:blip r:embed="rId7"/>
                <a:stretch>
                  <a:fillRect/>
                </a:stretch>
              </a:blipFill>
            </p:spPr>
            <p:txBody>
              <a:bodyPr/>
              <a:lstStyle/>
              <a:p>
                <a:r>
                  <a:rPr lang="zh-CN" altLang="en-US">
                    <a:noFill/>
                  </a:rPr>
                  <a:t> </a:t>
                </a:r>
              </a:p>
            </p:txBody>
          </p:sp>
        </mc:Fallback>
      </mc:AlternateContent>
      <p:sp>
        <p:nvSpPr>
          <p:cNvPr id="23" name="Oval 125">
            <a:extLst>
              <a:ext uri="{FF2B5EF4-FFF2-40B4-BE49-F238E27FC236}">
                <a16:creationId xmlns:a16="http://schemas.microsoft.com/office/drawing/2014/main" id="{698E6213-238D-5873-BA13-63E5614CD5F0}"/>
              </a:ext>
            </a:extLst>
          </p:cNvPr>
          <p:cNvSpPr/>
          <p:nvPr/>
        </p:nvSpPr>
        <p:spPr>
          <a:xfrm>
            <a:off x="7462214" y="4598146"/>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26">
            <a:extLst>
              <a:ext uri="{FF2B5EF4-FFF2-40B4-BE49-F238E27FC236}">
                <a16:creationId xmlns:a16="http://schemas.microsoft.com/office/drawing/2014/main" id="{BCBE5DCB-2228-56DE-2165-BCF331F4E5D6}"/>
              </a:ext>
            </a:extLst>
          </p:cNvPr>
          <p:cNvSpPr/>
          <p:nvPr/>
        </p:nvSpPr>
        <p:spPr>
          <a:xfrm>
            <a:off x="8600458" y="4603771"/>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27">
            <a:extLst>
              <a:ext uri="{FF2B5EF4-FFF2-40B4-BE49-F238E27FC236}">
                <a16:creationId xmlns:a16="http://schemas.microsoft.com/office/drawing/2014/main" id="{B9A1FA3E-74D0-6C00-9778-4598DB099B21}"/>
              </a:ext>
            </a:extLst>
          </p:cNvPr>
          <p:cNvSpPr/>
          <p:nvPr/>
        </p:nvSpPr>
        <p:spPr>
          <a:xfrm>
            <a:off x="10051973" y="4590145"/>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28">
            <a:extLst>
              <a:ext uri="{FF2B5EF4-FFF2-40B4-BE49-F238E27FC236}">
                <a16:creationId xmlns:a16="http://schemas.microsoft.com/office/drawing/2014/main" id="{01738CFD-EBD1-E4E4-C698-C7385FEB1BFB}"/>
              </a:ext>
            </a:extLst>
          </p:cNvPr>
          <p:cNvSpPr/>
          <p:nvPr/>
        </p:nvSpPr>
        <p:spPr>
          <a:xfrm>
            <a:off x="7495824" y="5331210"/>
            <a:ext cx="136272"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29">
            <a:extLst>
              <a:ext uri="{FF2B5EF4-FFF2-40B4-BE49-F238E27FC236}">
                <a16:creationId xmlns:a16="http://schemas.microsoft.com/office/drawing/2014/main" id="{A605E5F3-1863-BED9-9852-B0D6EA5AF909}"/>
              </a:ext>
            </a:extLst>
          </p:cNvPr>
          <p:cNvSpPr/>
          <p:nvPr/>
        </p:nvSpPr>
        <p:spPr>
          <a:xfrm>
            <a:off x="8634065" y="5326446"/>
            <a:ext cx="136272"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30">
            <a:extLst>
              <a:ext uri="{FF2B5EF4-FFF2-40B4-BE49-F238E27FC236}">
                <a16:creationId xmlns:a16="http://schemas.microsoft.com/office/drawing/2014/main" id="{C65F2E0A-2E29-D385-B0AE-22D2F30E2F84}"/>
              </a:ext>
            </a:extLst>
          </p:cNvPr>
          <p:cNvSpPr/>
          <p:nvPr/>
        </p:nvSpPr>
        <p:spPr>
          <a:xfrm>
            <a:off x="10085577" y="5335970"/>
            <a:ext cx="136272"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131">
            <a:extLst>
              <a:ext uri="{FF2B5EF4-FFF2-40B4-BE49-F238E27FC236}">
                <a16:creationId xmlns:a16="http://schemas.microsoft.com/office/drawing/2014/main" id="{6A2DEF76-9EA8-B6B2-8CDB-30E375525B83}"/>
              </a:ext>
            </a:extLst>
          </p:cNvPr>
          <p:cNvCxnSpPr>
            <a:cxnSpLocks/>
            <a:stCxn id="26" idx="0"/>
            <a:endCxn id="23" idx="4"/>
          </p:cNvCxnSpPr>
          <p:nvPr/>
        </p:nvCxnSpPr>
        <p:spPr>
          <a:xfrm flipH="1" flipV="1">
            <a:off x="7553654" y="4781026"/>
            <a:ext cx="10306" cy="55018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132">
            <a:extLst>
              <a:ext uri="{FF2B5EF4-FFF2-40B4-BE49-F238E27FC236}">
                <a16:creationId xmlns:a16="http://schemas.microsoft.com/office/drawing/2014/main" id="{517E1968-B262-81A3-C1AA-8CEFAE758616}"/>
              </a:ext>
            </a:extLst>
          </p:cNvPr>
          <p:cNvCxnSpPr>
            <a:cxnSpLocks/>
            <a:stCxn id="27" idx="0"/>
            <a:endCxn id="24" idx="4"/>
          </p:cNvCxnSpPr>
          <p:nvPr/>
        </p:nvCxnSpPr>
        <p:spPr>
          <a:xfrm flipH="1" flipV="1">
            <a:off x="8691898" y="4786651"/>
            <a:ext cx="10303" cy="539795"/>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33">
            <a:extLst>
              <a:ext uri="{FF2B5EF4-FFF2-40B4-BE49-F238E27FC236}">
                <a16:creationId xmlns:a16="http://schemas.microsoft.com/office/drawing/2014/main" id="{8ED690D4-1DDD-FFFD-0D1E-96DF1CF4EB0D}"/>
              </a:ext>
            </a:extLst>
          </p:cNvPr>
          <p:cNvCxnSpPr>
            <a:cxnSpLocks/>
            <a:stCxn id="28" idx="0"/>
            <a:endCxn id="25" idx="4"/>
          </p:cNvCxnSpPr>
          <p:nvPr/>
        </p:nvCxnSpPr>
        <p:spPr>
          <a:xfrm flipH="1" flipV="1">
            <a:off x="10143413" y="4773025"/>
            <a:ext cx="10300" cy="562945"/>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134">
            <a:extLst>
              <a:ext uri="{FF2B5EF4-FFF2-40B4-BE49-F238E27FC236}">
                <a16:creationId xmlns:a16="http://schemas.microsoft.com/office/drawing/2014/main" id="{0E89FD40-D076-7455-689A-91EC718AA5C0}"/>
              </a:ext>
            </a:extLst>
          </p:cNvPr>
          <p:cNvCxnSpPr>
            <a:cxnSpLocks/>
            <a:stCxn id="21" idx="0"/>
            <a:endCxn id="25" idx="4"/>
          </p:cNvCxnSpPr>
          <p:nvPr/>
        </p:nvCxnSpPr>
        <p:spPr>
          <a:xfrm flipH="1" flipV="1">
            <a:off x="10143413" y="4773025"/>
            <a:ext cx="1028512" cy="473008"/>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35">
            <a:extLst>
              <a:ext uri="{FF2B5EF4-FFF2-40B4-BE49-F238E27FC236}">
                <a16:creationId xmlns:a16="http://schemas.microsoft.com/office/drawing/2014/main" id="{B949A99C-9327-A6FA-4A88-C24B5CA797DB}"/>
              </a:ext>
            </a:extLst>
          </p:cNvPr>
          <p:cNvCxnSpPr>
            <a:cxnSpLocks/>
            <a:stCxn id="21" idx="0"/>
            <a:endCxn id="24" idx="4"/>
          </p:cNvCxnSpPr>
          <p:nvPr/>
        </p:nvCxnSpPr>
        <p:spPr>
          <a:xfrm flipH="1" flipV="1">
            <a:off x="8691898" y="4786651"/>
            <a:ext cx="2480027" cy="45938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36">
            <a:extLst>
              <a:ext uri="{FF2B5EF4-FFF2-40B4-BE49-F238E27FC236}">
                <a16:creationId xmlns:a16="http://schemas.microsoft.com/office/drawing/2014/main" id="{DD75BF79-5550-3E64-A8B8-64F2557004AA}"/>
              </a:ext>
            </a:extLst>
          </p:cNvPr>
          <p:cNvCxnSpPr>
            <a:cxnSpLocks/>
            <a:stCxn id="21" idx="0"/>
            <a:endCxn id="23" idx="4"/>
          </p:cNvCxnSpPr>
          <p:nvPr/>
        </p:nvCxnSpPr>
        <p:spPr>
          <a:xfrm flipH="1" flipV="1">
            <a:off x="7553654" y="4781026"/>
            <a:ext cx="3618271" cy="465007"/>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137">
            <a:extLst>
              <a:ext uri="{FF2B5EF4-FFF2-40B4-BE49-F238E27FC236}">
                <a16:creationId xmlns:a16="http://schemas.microsoft.com/office/drawing/2014/main" id="{BC4DC319-C611-44A6-D713-26C300B43270}"/>
              </a:ext>
            </a:extLst>
          </p:cNvPr>
          <p:cNvCxnSpPr>
            <a:cxnSpLocks/>
            <a:stCxn id="26" idx="1"/>
            <a:endCxn id="24" idx="4"/>
          </p:cNvCxnSpPr>
          <p:nvPr/>
        </p:nvCxnSpPr>
        <p:spPr>
          <a:xfrm flipV="1">
            <a:off x="7515781" y="4786651"/>
            <a:ext cx="1176117" cy="56618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138">
            <a:extLst>
              <a:ext uri="{FF2B5EF4-FFF2-40B4-BE49-F238E27FC236}">
                <a16:creationId xmlns:a16="http://schemas.microsoft.com/office/drawing/2014/main" id="{32BBBFCB-7EDD-1145-CC09-474CCA8FC1F0}"/>
              </a:ext>
            </a:extLst>
          </p:cNvPr>
          <p:cNvCxnSpPr>
            <a:cxnSpLocks/>
            <a:stCxn id="26" idx="1"/>
            <a:endCxn id="25" idx="4"/>
          </p:cNvCxnSpPr>
          <p:nvPr/>
        </p:nvCxnSpPr>
        <p:spPr>
          <a:xfrm flipV="1">
            <a:off x="7515781" y="4773025"/>
            <a:ext cx="2627632" cy="579806"/>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139">
            <a:extLst>
              <a:ext uri="{FF2B5EF4-FFF2-40B4-BE49-F238E27FC236}">
                <a16:creationId xmlns:a16="http://schemas.microsoft.com/office/drawing/2014/main" id="{63EDCCF0-C81B-C981-BF26-DAE1F8A21D91}"/>
              </a:ext>
            </a:extLst>
          </p:cNvPr>
          <p:cNvCxnSpPr>
            <a:cxnSpLocks/>
            <a:stCxn id="27" idx="0"/>
            <a:endCxn id="23" idx="4"/>
          </p:cNvCxnSpPr>
          <p:nvPr/>
        </p:nvCxnSpPr>
        <p:spPr>
          <a:xfrm flipH="1" flipV="1">
            <a:off x="7553654" y="4781026"/>
            <a:ext cx="1148547" cy="54542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140">
            <a:extLst>
              <a:ext uri="{FF2B5EF4-FFF2-40B4-BE49-F238E27FC236}">
                <a16:creationId xmlns:a16="http://schemas.microsoft.com/office/drawing/2014/main" id="{134457CF-6702-E502-6092-4B5BF5CD4C76}"/>
              </a:ext>
            </a:extLst>
          </p:cNvPr>
          <p:cNvCxnSpPr>
            <a:cxnSpLocks/>
            <a:stCxn id="27" idx="0"/>
            <a:endCxn id="25" idx="4"/>
          </p:cNvCxnSpPr>
          <p:nvPr/>
        </p:nvCxnSpPr>
        <p:spPr>
          <a:xfrm flipV="1">
            <a:off x="8702201" y="4773025"/>
            <a:ext cx="1441212" cy="55342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141">
            <a:extLst>
              <a:ext uri="{FF2B5EF4-FFF2-40B4-BE49-F238E27FC236}">
                <a16:creationId xmlns:a16="http://schemas.microsoft.com/office/drawing/2014/main" id="{F5F5ED53-6E61-D6F5-D6D8-823B229DBBCC}"/>
              </a:ext>
            </a:extLst>
          </p:cNvPr>
          <p:cNvCxnSpPr>
            <a:cxnSpLocks/>
            <a:stCxn id="28" idx="0"/>
            <a:endCxn id="23" idx="4"/>
          </p:cNvCxnSpPr>
          <p:nvPr/>
        </p:nvCxnSpPr>
        <p:spPr>
          <a:xfrm flipH="1" flipV="1">
            <a:off x="7553654" y="4781026"/>
            <a:ext cx="2600059" cy="55494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142">
            <a:extLst>
              <a:ext uri="{FF2B5EF4-FFF2-40B4-BE49-F238E27FC236}">
                <a16:creationId xmlns:a16="http://schemas.microsoft.com/office/drawing/2014/main" id="{83FD6552-01A4-2766-0AFC-773A018D69F9}"/>
              </a:ext>
            </a:extLst>
          </p:cNvPr>
          <p:cNvCxnSpPr>
            <a:cxnSpLocks/>
            <a:stCxn id="28" idx="0"/>
            <a:endCxn id="24" idx="4"/>
          </p:cNvCxnSpPr>
          <p:nvPr/>
        </p:nvCxnSpPr>
        <p:spPr>
          <a:xfrm flipH="1" flipV="1">
            <a:off x="8691898" y="4786651"/>
            <a:ext cx="1461815" cy="549319"/>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143">
                <a:extLst>
                  <a:ext uri="{FF2B5EF4-FFF2-40B4-BE49-F238E27FC236}">
                    <a16:creationId xmlns:a16="http://schemas.microsoft.com/office/drawing/2014/main" id="{94906E15-25D3-73E3-D3C3-D3A010250FAA}"/>
                  </a:ext>
                </a:extLst>
              </p:cNvPr>
              <p:cNvSpPr/>
              <p:nvPr/>
            </p:nvSpPr>
            <p:spPr>
              <a:xfrm>
                <a:off x="6815887" y="4340288"/>
                <a:ext cx="796436"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1,1</m:t>
                          </m:r>
                        </m:sub>
                      </m:sSub>
                    </m:oMath>
                  </m:oMathPara>
                </a14:m>
                <a:endParaRPr lang="en-US" sz="2800" dirty="0"/>
              </a:p>
            </p:txBody>
          </p:sp>
        </mc:Choice>
        <mc:Fallback xmlns="">
          <p:sp>
            <p:nvSpPr>
              <p:cNvPr id="41" name="Rectangle 143">
                <a:extLst>
                  <a:ext uri="{FF2B5EF4-FFF2-40B4-BE49-F238E27FC236}">
                    <a16:creationId xmlns:a16="http://schemas.microsoft.com/office/drawing/2014/main" id="{94906E15-25D3-73E3-D3C3-D3A010250FAA}"/>
                  </a:ext>
                </a:extLst>
              </p:cNvPr>
              <p:cNvSpPr>
                <a:spLocks noRot="1" noChangeAspect="1" noMove="1" noResize="1" noEditPoints="1" noAdjustHandles="1" noChangeArrowheads="1" noChangeShapeType="1" noTextEdit="1"/>
              </p:cNvSpPr>
              <p:nvPr/>
            </p:nvSpPr>
            <p:spPr>
              <a:xfrm>
                <a:off x="6815887" y="4340288"/>
                <a:ext cx="796436" cy="54213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Rectangle 144">
                <a:extLst>
                  <a:ext uri="{FF2B5EF4-FFF2-40B4-BE49-F238E27FC236}">
                    <a16:creationId xmlns:a16="http://schemas.microsoft.com/office/drawing/2014/main" id="{64CA65C7-DA99-B81F-D5E9-41FA464C9781}"/>
                  </a:ext>
                </a:extLst>
              </p:cNvPr>
              <p:cNvSpPr/>
              <p:nvPr/>
            </p:nvSpPr>
            <p:spPr>
              <a:xfrm>
                <a:off x="7909483" y="4287772"/>
                <a:ext cx="796436"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1,2</m:t>
                          </m:r>
                        </m:sub>
                      </m:sSub>
                    </m:oMath>
                  </m:oMathPara>
                </a14:m>
                <a:endParaRPr lang="en-US" sz="2800" dirty="0"/>
              </a:p>
            </p:txBody>
          </p:sp>
        </mc:Choice>
        <mc:Fallback xmlns="">
          <p:sp>
            <p:nvSpPr>
              <p:cNvPr id="42" name="Rectangle 144">
                <a:extLst>
                  <a:ext uri="{FF2B5EF4-FFF2-40B4-BE49-F238E27FC236}">
                    <a16:creationId xmlns:a16="http://schemas.microsoft.com/office/drawing/2014/main" id="{64CA65C7-DA99-B81F-D5E9-41FA464C9781}"/>
                  </a:ext>
                </a:extLst>
              </p:cNvPr>
              <p:cNvSpPr>
                <a:spLocks noRot="1" noChangeAspect="1" noMove="1" noResize="1" noEditPoints="1" noAdjustHandles="1" noChangeArrowheads="1" noChangeShapeType="1" noTextEdit="1"/>
              </p:cNvSpPr>
              <p:nvPr/>
            </p:nvSpPr>
            <p:spPr>
              <a:xfrm>
                <a:off x="7909483" y="4287772"/>
                <a:ext cx="796436" cy="54213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Rectangle 145">
                <a:extLst>
                  <a:ext uri="{FF2B5EF4-FFF2-40B4-BE49-F238E27FC236}">
                    <a16:creationId xmlns:a16="http://schemas.microsoft.com/office/drawing/2014/main" id="{E5668389-D60C-9636-91EC-FDC4D2F2235E}"/>
                  </a:ext>
                </a:extLst>
              </p:cNvPr>
              <p:cNvSpPr/>
              <p:nvPr/>
            </p:nvSpPr>
            <p:spPr>
              <a:xfrm>
                <a:off x="9374537" y="4275339"/>
                <a:ext cx="818557"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1,</m:t>
                          </m:r>
                          <m:r>
                            <a:rPr lang="en-US" sz="2800" b="0" i="1" dirty="0" smtClean="0">
                              <a:latin typeface="Cambria Math" panose="02040503050406030204" pitchFamily="18" charset="0"/>
                            </a:rPr>
                            <m:t>𝑛</m:t>
                          </m:r>
                        </m:sub>
                      </m:sSub>
                    </m:oMath>
                  </m:oMathPara>
                </a14:m>
                <a:endParaRPr lang="en-US" sz="2800" dirty="0"/>
              </a:p>
            </p:txBody>
          </p:sp>
        </mc:Choice>
        <mc:Fallback xmlns="">
          <p:sp>
            <p:nvSpPr>
              <p:cNvPr id="43" name="Rectangle 145">
                <a:extLst>
                  <a:ext uri="{FF2B5EF4-FFF2-40B4-BE49-F238E27FC236}">
                    <a16:creationId xmlns:a16="http://schemas.microsoft.com/office/drawing/2014/main" id="{E5668389-D60C-9636-91EC-FDC4D2F2235E}"/>
                  </a:ext>
                </a:extLst>
              </p:cNvPr>
              <p:cNvSpPr>
                <a:spLocks noRot="1" noChangeAspect="1" noMove="1" noResize="1" noEditPoints="1" noAdjustHandles="1" noChangeArrowheads="1" noChangeShapeType="1" noTextEdit="1"/>
              </p:cNvSpPr>
              <p:nvPr/>
            </p:nvSpPr>
            <p:spPr>
              <a:xfrm>
                <a:off x="9374537" y="4275339"/>
                <a:ext cx="818557" cy="54213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Rectangle 146">
                <a:extLst>
                  <a:ext uri="{FF2B5EF4-FFF2-40B4-BE49-F238E27FC236}">
                    <a16:creationId xmlns:a16="http://schemas.microsoft.com/office/drawing/2014/main" id="{D2480571-B8EB-0CDE-20B4-4F8D54177B9B}"/>
                  </a:ext>
                </a:extLst>
              </p:cNvPr>
              <p:cNvSpPr/>
              <p:nvPr/>
            </p:nvSpPr>
            <p:spPr>
              <a:xfrm>
                <a:off x="6401988" y="4771766"/>
                <a:ext cx="1215782" cy="606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b="0" i="1" dirty="0" smtClean="0">
                              <a:latin typeface="Cambria Math" panose="02040503050406030204" pitchFamily="18" charset="0"/>
                            </a:rPr>
                            <m:t>𝑤</m:t>
                          </m:r>
                        </m:e>
                        <m:sub>
                          <m:r>
                            <a:rPr lang="en-US" sz="3200" b="0" i="1" dirty="0" smtClean="0">
                              <a:latin typeface="Cambria Math" panose="02040503050406030204" pitchFamily="18" charset="0"/>
                            </a:rPr>
                            <m:t>1,1,1</m:t>
                          </m:r>
                        </m:sub>
                      </m:sSub>
                    </m:oMath>
                  </m:oMathPara>
                </a14:m>
                <a:endParaRPr lang="en-US" sz="3200" dirty="0"/>
              </a:p>
            </p:txBody>
          </p:sp>
        </mc:Choice>
        <mc:Fallback xmlns="">
          <p:sp>
            <p:nvSpPr>
              <p:cNvPr id="44" name="Rectangle 146">
                <a:extLst>
                  <a:ext uri="{FF2B5EF4-FFF2-40B4-BE49-F238E27FC236}">
                    <a16:creationId xmlns:a16="http://schemas.microsoft.com/office/drawing/2014/main" id="{D2480571-B8EB-0CDE-20B4-4F8D54177B9B}"/>
                  </a:ext>
                </a:extLst>
              </p:cNvPr>
              <p:cNvSpPr>
                <a:spLocks noRot="1" noChangeAspect="1" noMove="1" noResize="1" noEditPoints="1" noAdjustHandles="1" noChangeArrowheads="1" noChangeShapeType="1" noTextEdit="1"/>
              </p:cNvSpPr>
              <p:nvPr/>
            </p:nvSpPr>
            <p:spPr>
              <a:xfrm>
                <a:off x="6401988" y="4771766"/>
                <a:ext cx="1215782" cy="606384"/>
              </a:xfrm>
              <a:prstGeom prst="rect">
                <a:avLst/>
              </a:prstGeom>
              <a:blipFill>
                <a:blip r:embed="rId11"/>
                <a:stretch>
                  <a:fillRect/>
                </a:stretch>
              </a:blipFill>
            </p:spPr>
            <p:txBody>
              <a:bodyPr/>
              <a:lstStyle/>
              <a:p>
                <a:r>
                  <a:rPr lang="zh-CN" altLang="en-US">
                    <a:noFill/>
                  </a:rPr>
                  <a:t> </a:t>
                </a:r>
              </a:p>
            </p:txBody>
          </p:sp>
        </mc:Fallback>
      </mc:AlternateContent>
      <p:sp>
        <p:nvSpPr>
          <p:cNvPr id="45" name="Oval 148">
            <a:extLst>
              <a:ext uri="{FF2B5EF4-FFF2-40B4-BE49-F238E27FC236}">
                <a16:creationId xmlns:a16="http://schemas.microsoft.com/office/drawing/2014/main" id="{22C89C00-1193-9396-AE28-A05171F2D3E8}"/>
              </a:ext>
            </a:extLst>
          </p:cNvPr>
          <p:cNvSpPr/>
          <p:nvPr/>
        </p:nvSpPr>
        <p:spPr>
          <a:xfrm>
            <a:off x="7174775" y="3719218"/>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49">
            <a:extLst>
              <a:ext uri="{FF2B5EF4-FFF2-40B4-BE49-F238E27FC236}">
                <a16:creationId xmlns:a16="http://schemas.microsoft.com/office/drawing/2014/main" id="{67E48D31-9BD0-AE61-815D-A4E051DE35A6}"/>
              </a:ext>
            </a:extLst>
          </p:cNvPr>
          <p:cNvSpPr/>
          <p:nvPr/>
        </p:nvSpPr>
        <p:spPr>
          <a:xfrm>
            <a:off x="8313020" y="3714452"/>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50">
            <a:extLst>
              <a:ext uri="{FF2B5EF4-FFF2-40B4-BE49-F238E27FC236}">
                <a16:creationId xmlns:a16="http://schemas.microsoft.com/office/drawing/2014/main" id="{CBB2CFA1-547E-17AC-71F2-1903F8627B24}"/>
              </a:ext>
            </a:extLst>
          </p:cNvPr>
          <p:cNvSpPr/>
          <p:nvPr/>
        </p:nvSpPr>
        <p:spPr>
          <a:xfrm>
            <a:off x="9764536" y="3723976"/>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151">
                <a:extLst>
                  <a:ext uri="{FF2B5EF4-FFF2-40B4-BE49-F238E27FC236}">
                    <a16:creationId xmlns:a16="http://schemas.microsoft.com/office/drawing/2014/main" id="{019726E5-D012-251C-FC95-7CA7385ACC83}"/>
                  </a:ext>
                </a:extLst>
              </p:cNvPr>
              <p:cNvSpPr/>
              <p:nvPr/>
            </p:nvSpPr>
            <p:spPr>
              <a:xfrm>
                <a:off x="10887950" y="3776310"/>
                <a:ext cx="5052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1</m:t>
                      </m:r>
                    </m:oMath>
                  </m:oMathPara>
                </a14:m>
                <a:endParaRPr lang="en-US" sz="3200" dirty="0"/>
              </a:p>
            </p:txBody>
          </p:sp>
        </mc:Choice>
        <mc:Fallback xmlns="">
          <p:sp>
            <p:nvSpPr>
              <p:cNvPr id="48" name="Rectangle 151">
                <a:extLst>
                  <a:ext uri="{FF2B5EF4-FFF2-40B4-BE49-F238E27FC236}">
                    <a16:creationId xmlns:a16="http://schemas.microsoft.com/office/drawing/2014/main" id="{019726E5-D012-251C-FC95-7CA7385ACC83}"/>
                  </a:ext>
                </a:extLst>
              </p:cNvPr>
              <p:cNvSpPr>
                <a:spLocks noRot="1" noChangeAspect="1" noMove="1" noResize="1" noEditPoints="1" noAdjustHandles="1" noChangeArrowheads="1" noChangeShapeType="1" noTextEdit="1"/>
              </p:cNvSpPr>
              <p:nvPr/>
            </p:nvSpPr>
            <p:spPr>
              <a:xfrm>
                <a:off x="10887950" y="3776310"/>
                <a:ext cx="505267" cy="58477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Rectangle 152">
                <a:extLst>
                  <a:ext uri="{FF2B5EF4-FFF2-40B4-BE49-F238E27FC236}">
                    <a16:creationId xmlns:a16="http://schemas.microsoft.com/office/drawing/2014/main" id="{A3953ABA-6ED6-D346-24AC-4CFA48F6FD30}"/>
                  </a:ext>
                </a:extLst>
              </p:cNvPr>
              <p:cNvSpPr/>
              <p:nvPr/>
            </p:nvSpPr>
            <p:spPr>
              <a:xfrm>
                <a:off x="7246080" y="3740338"/>
                <a:ext cx="830868"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1,1</m:t>
                          </m:r>
                        </m:sub>
                      </m:sSub>
                    </m:oMath>
                  </m:oMathPara>
                </a14:m>
                <a:endParaRPr lang="en-US" sz="2800" dirty="0"/>
              </a:p>
            </p:txBody>
          </p:sp>
        </mc:Choice>
        <mc:Fallback xmlns="">
          <p:sp>
            <p:nvSpPr>
              <p:cNvPr id="49" name="Rectangle 152">
                <a:extLst>
                  <a:ext uri="{FF2B5EF4-FFF2-40B4-BE49-F238E27FC236}">
                    <a16:creationId xmlns:a16="http://schemas.microsoft.com/office/drawing/2014/main" id="{A3953ABA-6ED6-D346-24AC-4CFA48F6FD30}"/>
                  </a:ext>
                </a:extLst>
              </p:cNvPr>
              <p:cNvSpPr>
                <a:spLocks noRot="1" noChangeAspect="1" noMove="1" noResize="1" noEditPoints="1" noAdjustHandles="1" noChangeArrowheads="1" noChangeShapeType="1" noTextEdit="1"/>
              </p:cNvSpPr>
              <p:nvPr/>
            </p:nvSpPr>
            <p:spPr>
              <a:xfrm>
                <a:off x="7246080" y="3740338"/>
                <a:ext cx="830868" cy="54213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Rectangle 153">
                <a:extLst>
                  <a:ext uri="{FF2B5EF4-FFF2-40B4-BE49-F238E27FC236}">
                    <a16:creationId xmlns:a16="http://schemas.microsoft.com/office/drawing/2014/main" id="{E11B3449-D9DE-E45A-71A8-5FAC605218B2}"/>
                  </a:ext>
                </a:extLst>
              </p:cNvPr>
              <p:cNvSpPr/>
              <p:nvPr/>
            </p:nvSpPr>
            <p:spPr>
              <a:xfrm>
                <a:off x="8397547" y="3757270"/>
                <a:ext cx="830868"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1,2</m:t>
                          </m:r>
                        </m:sub>
                      </m:sSub>
                    </m:oMath>
                  </m:oMathPara>
                </a14:m>
                <a:endParaRPr lang="en-US" sz="2800" dirty="0"/>
              </a:p>
            </p:txBody>
          </p:sp>
        </mc:Choice>
        <mc:Fallback xmlns="">
          <p:sp>
            <p:nvSpPr>
              <p:cNvPr id="50" name="Rectangle 153">
                <a:extLst>
                  <a:ext uri="{FF2B5EF4-FFF2-40B4-BE49-F238E27FC236}">
                    <a16:creationId xmlns:a16="http://schemas.microsoft.com/office/drawing/2014/main" id="{E11B3449-D9DE-E45A-71A8-5FAC605218B2}"/>
                  </a:ext>
                </a:extLst>
              </p:cNvPr>
              <p:cNvSpPr>
                <a:spLocks noRot="1" noChangeAspect="1" noMove="1" noResize="1" noEditPoints="1" noAdjustHandles="1" noChangeArrowheads="1" noChangeShapeType="1" noTextEdit="1"/>
              </p:cNvSpPr>
              <p:nvPr/>
            </p:nvSpPr>
            <p:spPr>
              <a:xfrm>
                <a:off x="8397547" y="3757270"/>
                <a:ext cx="830868" cy="54213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Rectangle 154">
                <a:extLst>
                  <a:ext uri="{FF2B5EF4-FFF2-40B4-BE49-F238E27FC236}">
                    <a16:creationId xmlns:a16="http://schemas.microsoft.com/office/drawing/2014/main" id="{A5365596-CCF5-EEB0-8F7A-706E8FBB804C}"/>
                  </a:ext>
                </a:extLst>
              </p:cNvPr>
              <p:cNvSpPr/>
              <p:nvPr/>
            </p:nvSpPr>
            <p:spPr>
              <a:xfrm>
                <a:off x="9735282" y="3791135"/>
                <a:ext cx="852989"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1,</m:t>
                          </m:r>
                          <m:r>
                            <a:rPr lang="en-US" sz="2800" b="0" i="1" dirty="0" smtClean="0">
                              <a:latin typeface="Cambria Math" panose="02040503050406030204" pitchFamily="18" charset="0"/>
                            </a:rPr>
                            <m:t>𝑛</m:t>
                          </m:r>
                        </m:sub>
                      </m:sSub>
                    </m:oMath>
                  </m:oMathPara>
                </a14:m>
                <a:endParaRPr lang="en-US" sz="2800" dirty="0"/>
              </a:p>
            </p:txBody>
          </p:sp>
        </mc:Choice>
        <mc:Fallback xmlns="">
          <p:sp>
            <p:nvSpPr>
              <p:cNvPr id="51" name="Rectangle 154">
                <a:extLst>
                  <a:ext uri="{FF2B5EF4-FFF2-40B4-BE49-F238E27FC236}">
                    <a16:creationId xmlns:a16="http://schemas.microsoft.com/office/drawing/2014/main" id="{A5365596-CCF5-EEB0-8F7A-706E8FBB804C}"/>
                  </a:ext>
                </a:extLst>
              </p:cNvPr>
              <p:cNvSpPr>
                <a:spLocks noRot="1" noChangeAspect="1" noMove="1" noResize="1" noEditPoints="1" noAdjustHandles="1" noChangeArrowheads="1" noChangeShapeType="1" noTextEdit="1"/>
              </p:cNvSpPr>
              <p:nvPr/>
            </p:nvSpPr>
            <p:spPr>
              <a:xfrm>
                <a:off x="9735282" y="3791135"/>
                <a:ext cx="852989" cy="54213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Rectangle 155">
                <a:extLst>
                  <a:ext uri="{FF2B5EF4-FFF2-40B4-BE49-F238E27FC236}">
                    <a16:creationId xmlns:a16="http://schemas.microsoft.com/office/drawing/2014/main" id="{12BAF8FC-8DFE-3120-B4B1-C815383964C6}"/>
                  </a:ext>
                </a:extLst>
              </p:cNvPr>
              <p:cNvSpPr/>
              <p:nvPr/>
            </p:nvSpPr>
            <p:spPr>
              <a:xfrm>
                <a:off x="9060158" y="3652495"/>
                <a:ext cx="58702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m:t>
                      </m:r>
                    </m:oMath>
                  </m:oMathPara>
                </a14:m>
                <a:endParaRPr lang="en-US" sz="3200" dirty="0"/>
              </a:p>
            </p:txBody>
          </p:sp>
        </mc:Choice>
        <mc:Fallback xmlns="">
          <p:sp>
            <p:nvSpPr>
              <p:cNvPr id="52" name="Rectangle 155">
                <a:extLst>
                  <a:ext uri="{FF2B5EF4-FFF2-40B4-BE49-F238E27FC236}">
                    <a16:creationId xmlns:a16="http://schemas.microsoft.com/office/drawing/2014/main" id="{12BAF8FC-8DFE-3120-B4B1-C815383964C6}"/>
                  </a:ext>
                </a:extLst>
              </p:cNvPr>
              <p:cNvSpPr>
                <a:spLocks noRot="1" noChangeAspect="1" noMove="1" noResize="1" noEditPoints="1" noAdjustHandles="1" noChangeArrowheads="1" noChangeShapeType="1" noTextEdit="1"/>
              </p:cNvSpPr>
              <p:nvPr/>
            </p:nvSpPr>
            <p:spPr>
              <a:xfrm>
                <a:off x="9060158" y="3652495"/>
                <a:ext cx="587020" cy="584775"/>
              </a:xfrm>
              <a:prstGeom prst="rect">
                <a:avLst/>
              </a:prstGeom>
              <a:blipFill>
                <a:blip r:embed="rId7"/>
                <a:stretch>
                  <a:fillRect/>
                </a:stretch>
              </a:blipFill>
            </p:spPr>
            <p:txBody>
              <a:bodyPr/>
              <a:lstStyle/>
              <a:p>
                <a:r>
                  <a:rPr lang="zh-CN" altLang="en-US">
                    <a:noFill/>
                  </a:rPr>
                  <a:t> </a:t>
                </a:r>
              </a:p>
            </p:txBody>
          </p:sp>
        </mc:Fallback>
      </mc:AlternateContent>
      <p:cxnSp>
        <p:nvCxnSpPr>
          <p:cNvPr id="53" name="Straight Arrow Connector 156">
            <a:extLst>
              <a:ext uri="{FF2B5EF4-FFF2-40B4-BE49-F238E27FC236}">
                <a16:creationId xmlns:a16="http://schemas.microsoft.com/office/drawing/2014/main" id="{7A2F2E14-E18C-1998-D984-2852E554F4F2}"/>
              </a:ext>
            </a:extLst>
          </p:cNvPr>
          <p:cNvCxnSpPr>
            <a:cxnSpLocks/>
            <a:stCxn id="23" idx="0"/>
            <a:endCxn id="45" idx="4"/>
          </p:cNvCxnSpPr>
          <p:nvPr/>
        </p:nvCxnSpPr>
        <p:spPr>
          <a:xfrm flipV="1">
            <a:off x="7553654" y="4421745"/>
            <a:ext cx="263" cy="17640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157">
            <a:extLst>
              <a:ext uri="{FF2B5EF4-FFF2-40B4-BE49-F238E27FC236}">
                <a16:creationId xmlns:a16="http://schemas.microsoft.com/office/drawing/2014/main" id="{658CA97F-4DDE-4F82-64EB-E5E43C86D82F}"/>
              </a:ext>
            </a:extLst>
          </p:cNvPr>
          <p:cNvCxnSpPr>
            <a:cxnSpLocks/>
            <a:stCxn id="24" idx="0"/>
            <a:endCxn id="46" idx="4"/>
          </p:cNvCxnSpPr>
          <p:nvPr/>
        </p:nvCxnSpPr>
        <p:spPr>
          <a:xfrm flipV="1">
            <a:off x="8691898" y="4416979"/>
            <a:ext cx="264" cy="18679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158">
            <a:extLst>
              <a:ext uri="{FF2B5EF4-FFF2-40B4-BE49-F238E27FC236}">
                <a16:creationId xmlns:a16="http://schemas.microsoft.com/office/drawing/2014/main" id="{414C6216-ADB3-2C7F-ABCA-6DA92FA5BCCF}"/>
              </a:ext>
            </a:extLst>
          </p:cNvPr>
          <p:cNvCxnSpPr>
            <a:cxnSpLocks/>
            <a:stCxn id="25" idx="0"/>
            <a:endCxn id="47" idx="4"/>
          </p:cNvCxnSpPr>
          <p:nvPr/>
        </p:nvCxnSpPr>
        <p:spPr>
          <a:xfrm flipV="1">
            <a:off x="10143413" y="4426503"/>
            <a:ext cx="265" cy="16364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Oval 159">
            <a:extLst>
              <a:ext uri="{FF2B5EF4-FFF2-40B4-BE49-F238E27FC236}">
                <a16:creationId xmlns:a16="http://schemas.microsoft.com/office/drawing/2014/main" id="{4177190E-A27C-7BBC-D037-3625C67D5940}"/>
              </a:ext>
            </a:extLst>
          </p:cNvPr>
          <p:cNvSpPr/>
          <p:nvPr/>
        </p:nvSpPr>
        <p:spPr>
          <a:xfrm>
            <a:off x="7452566" y="2862694"/>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160">
            <a:extLst>
              <a:ext uri="{FF2B5EF4-FFF2-40B4-BE49-F238E27FC236}">
                <a16:creationId xmlns:a16="http://schemas.microsoft.com/office/drawing/2014/main" id="{800DB404-8FBD-1B1E-1FD1-AE9F87005F69}"/>
              </a:ext>
            </a:extLst>
          </p:cNvPr>
          <p:cNvSpPr/>
          <p:nvPr/>
        </p:nvSpPr>
        <p:spPr>
          <a:xfrm>
            <a:off x="8602388" y="2846353"/>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161">
            <a:extLst>
              <a:ext uri="{FF2B5EF4-FFF2-40B4-BE49-F238E27FC236}">
                <a16:creationId xmlns:a16="http://schemas.microsoft.com/office/drawing/2014/main" id="{826E5CC0-EEB2-2156-6D23-3397AA699C4C}"/>
              </a:ext>
            </a:extLst>
          </p:cNvPr>
          <p:cNvSpPr/>
          <p:nvPr/>
        </p:nvSpPr>
        <p:spPr>
          <a:xfrm>
            <a:off x="10030753" y="2844302"/>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162">
            <a:extLst>
              <a:ext uri="{FF2B5EF4-FFF2-40B4-BE49-F238E27FC236}">
                <a16:creationId xmlns:a16="http://schemas.microsoft.com/office/drawing/2014/main" id="{D60D1213-C38C-44B7-0FED-6198233B0FD9}"/>
              </a:ext>
            </a:extLst>
          </p:cNvPr>
          <p:cNvCxnSpPr>
            <a:cxnSpLocks/>
            <a:stCxn id="45" idx="0"/>
            <a:endCxn id="56" idx="4"/>
          </p:cNvCxnSpPr>
          <p:nvPr/>
        </p:nvCxnSpPr>
        <p:spPr>
          <a:xfrm flipH="1" flipV="1">
            <a:off x="7544006" y="3045574"/>
            <a:ext cx="9911" cy="67364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163">
            <a:extLst>
              <a:ext uri="{FF2B5EF4-FFF2-40B4-BE49-F238E27FC236}">
                <a16:creationId xmlns:a16="http://schemas.microsoft.com/office/drawing/2014/main" id="{E4277479-6C4D-0C63-5B2F-7B174C587A19}"/>
              </a:ext>
            </a:extLst>
          </p:cNvPr>
          <p:cNvCxnSpPr>
            <a:cxnSpLocks/>
            <a:stCxn id="46" idx="0"/>
            <a:endCxn id="57" idx="4"/>
          </p:cNvCxnSpPr>
          <p:nvPr/>
        </p:nvCxnSpPr>
        <p:spPr>
          <a:xfrm flipV="1">
            <a:off x="8692162" y="3029233"/>
            <a:ext cx="1666" cy="685219"/>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164">
            <a:extLst>
              <a:ext uri="{FF2B5EF4-FFF2-40B4-BE49-F238E27FC236}">
                <a16:creationId xmlns:a16="http://schemas.microsoft.com/office/drawing/2014/main" id="{AE02D745-5882-8748-7419-0DCBFFCDECF7}"/>
              </a:ext>
            </a:extLst>
          </p:cNvPr>
          <p:cNvCxnSpPr>
            <a:cxnSpLocks/>
            <a:stCxn id="47" idx="0"/>
            <a:endCxn id="58" idx="4"/>
          </p:cNvCxnSpPr>
          <p:nvPr/>
        </p:nvCxnSpPr>
        <p:spPr>
          <a:xfrm flipH="1" flipV="1">
            <a:off x="10122193" y="3027182"/>
            <a:ext cx="21485" cy="6967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165">
            <a:extLst>
              <a:ext uri="{FF2B5EF4-FFF2-40B4-BE49-F238E27FC236}">
                <a16:creationId xmlns:a16="http://schemas.microsoft.com/office/drawing/2014/main" id="{F6AEE054-CD63-555F-468F-25AE4A4DC230}"/>
              </a:ext>
            </a:extLst>
          </p:cNvPr>
          <p:cNvCxnSpPr>
            <a:cxnSpLocks/>
            <a:stCxn id="48" idx="0"/>
            <a:endCxn id="58" idx="4"/>
          </p:cNvCxnSpPr>
          <p:nvPr/>
        </p:nvCxnSpPr>
        <p:spPr>
          <a:xfrm flipH="1" flipV="1">
            <a:off x="10122193" y="3027182"/>
            <a:ext cx="1018391" cy="749128"/>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166">
            <a:extLst>
              <a:ext uri="{FF2B5EF4-FFF2-40B4-BE49-F238E27FC236}">
                <a16:creationId xmlns:a16="http://schemas.microsoft.com/office/drawing/2014/main" id="{24AE0426-6486-E862-AD0D-7BDDCE3F2591}"/>
              </a:ext>
            </a:extLst>
          </p:cNvPr>
          <p:cNvCxnSpPr>
            <a:cxnSpLocks/>
            <a:stCxn id="48" idx="0"/>
            <a:endCxn id="57" idx="4"/>
          </p:cNvCxnSpPr>
          <p:nvPr/>
        </p:nvCxnSpPr>
        <p:spPr>
          <a:xfrm flipH="1" flipV="1">
            <a:off x="8693828" y="3029233"/>
            <a:ext cx="2446756" cy="747077"/>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67">
            <a:extLst>
              <a:ext uri="{FF2B5EF4-FFF2-40B4-BE49-F238E27FC236}">
                <a16:creationId xmlns:a16="http://schemas.microsoft.com/office/drawing/2014/main" id="{C2002019-FD96-7F61-231C-E10102E94B13}"/>
              </a:ext>
            </a:extLst>
          </p:cNvPr>
          <p:cNvCxnSpPr>
            <a:cxnSpLocks/>
            <a:stCxn id="48" idx="0"/>
            <a:endCxn id="56" idx="4"/>
          </p:cNvCxnSpPr>
          <p:nvPr/>
        </p:nvCxnSpPr>
        <p:spPr>
          <a:xfrm flipH="1" flipV="1">
            <a:off x="7544006" y="3045574"/>
            <a:ext cx="3596578" cy="730736"/>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68">
            <a:extLst>
              <a:ext uri="{FF2B5EF4-FFF2-40B4-BE49-F238E27FC236}">
                <a16:creationId xmlns:a16="http://schemas.microsoft.com/office/drawing/2014/main" id="{B72DEF64-1C5E-29BA-ADFC-9A7AD06B473C}"/>
              </a:ext>
            </a:extLst>
          </p:cNvPr>
          <p:cNvCxnSpPr>
            <a:cxnSpLocks/>
            <a:stCxn id="45" idx="0"/>
            <a:endCxn id="57" idx="4"/>
          </p:cNvCxnSpPr>
          <p:nvPr/>
        </p:nvCxnSpPr>
        <p:spPr>
          <a:xfrm flipV="1">
            <a:off x="7553917" y="3029233"/>
            <a:ext cx="1139911" cy="689985"/>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69">
            <a:extLst>
              <a:ext uri="{FF2B5EF4-FFF2-40B4-BE49-F238E27FC236}">
                <a16:creationId xmlns:a16="http://schemas.microsoft.com/office/drawing/2014/main" id="{936C8CF7-032B-F9BB-A1FF-986394689ADE}"/>
              </a:ext>
            </a:extLst>
          </p:cNvPr>
          <p:cNvCxnSpPr>
            <a:cxnSpLocks/>
            <a:stCxn id="45" idx="0"/>
            <a:endCxn id="58" idx="4"/>
          </p:cNvCxnSpPr>
          <p:nvPr/>
        </p:nvCxnSpPr>
        <p:spPr>
          <a:xfrm flipV="1">
            <a:off x="7553917" y="3027182"/>
            <a:ext cx="2568276" cy="692036"/>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70">
            <a:extLst>
              <a:ext uri="{FF2B5EF4-FFF2-40B4-BE49-F238E27FC236}">
                <a16:creationId xmlns:a16="http://schemas.microsoft.com/office/drawing/2014/main" id="{72654AC5-2201-F5E4-687E-6F62C871B406}"/>
              </a:ext>
            </a:extLst>
          </p:cNvPr>
          <p:cNvCxnSpPr>
            <a:cxnSpLocks/>
            <a:stCxn id="46" idx="0"/>
            <a:endCxn id="56" idx="4"/>
          </p:cNvCxnSpPr>
          <p:nvPr/>
        </p:nvCxnSpPr>
        <p:spPr>
          <a:xfrm flipH="1" flipV="1">
            <a:off x="7544006" y="3045574"/>
            <a:ext cx="1148156" cy="668878"/>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71">
            <a:extLst>
              <a:ext uri="{FF2B5EF4-FFF2-40B4-BE49-F238E27FC236}">
                <a16:creationId xmlns:a16="http://schemas.microsoft.com/office/drawing/2014/main" id="{1D9A74FF-4FB6-14E8-5983-E63E7406F00B}"/>
              </a:ext>
            </a:extLst>
          </p:cNvPr>
          <p:cNvCxnSpPr>
            <a:cxnSpLocks/>
            <a:stCxn id="46" idx="0"/>
            <a:endCxn id="58" idx="4"/>
          </p:cNvCxnSpPr>
          <p:nvPr/>
        </p:nvCxnSpPr>
        <p:spPr>
          <a:xfrm flipV="1">
            <a:off x="8692162" y="3027182"/>
            <a:ext cx="1430031" cy="68727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72">
            <a:extLst>
              <a:ext uri="{FF2B5EF4-FFF2-40B4-BE49-F238E27FC236}">
                <a16:creationId xmlns:a16="http://schemas.microsoft.com/office/drawing/2014/main" id="{6438A6A8-67C0-8EFB-5246-4D77AEE0AFA0}"/>
              </a:ext>
            </a:extLst>
          </p:cNvPr>
          <p:cNvCxnSpPr>
            <a:cxnSpLocks/>
            <a:stCxn id="47" idx="0"/>
            <a:endCxn id="56" idx="4"/>
          </p:cNvCxnSpPr>
          <p:nvPr/>
        </p:nvCxnSpPr>
        <p:spPr>
          <a:xfrm flipH="1" flipV="1">
            <a:off x="7544006" y="3045574"/>
            <a:ext cx="2599672" cy="67840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73">
            <a:extLst>
              <a:ext uri="{FF2B5EF4-FFF2-40B4-BE49-F238E27FC236}">
                <a16:creationId xmlns:a16="http://schemas.microsoft.com/office/drawing/2014/main" id="{E052DDD8-7B09-1B1D-4363-8C91DB4E1002}"/>
              </a:ext>
            </a:extLst>
          </p:cNvPr>
          <p:cNvCxnSpPr>
            <a:cxnSpLocks/>
            <a:stCxn id="47" idx="0"/>
            <a:endCxn id="57" idx="4"/>
          </p:cNvCxnSpPr>
          <p:nvPr/>
        </p:nvCxnSpPr>
        <p:spPr>
          <a:xfrm flipH="1" flipV="1">
            <a:off x="8693828" y="3029233"/>
            <a:ext cx="1449850" cy="694743"/>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Rectangle 174">
                <a:extLst>
                  <a:ext uri="{FF2B5EF4-FFF2-40B4-BE49-F238E27FC236}">
                    <a16:creationId xmlns:a16="http://schemas.microsoft.com/office/drawing/2014/main" id="{A7C2E3DB-1C07-5085-BF2C-45F1FCD05322}"/>
                  </a:ext>
                </a:extLst>
              </p:cNvPr>
              <p:cNvSpPr/>
              <p:nvPr/>
            </p:nvSpPr>
            <p:spPr>
              <a:xfrm>
                <a:off x="6806242" y="2467125"/>
                <a:ext cx="804707"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2,1</m:t>
                          </m:r>
                        </m:sub>
                      </m:sSub>
                    </m:oMath>
                  </m:oMathPara>
                </a14:m>
                <a:endParaRPr lang="en-US" sz="2800" dirty="0"/>
              </a:p>
            </p:txBody>
          </p:sp>
        </mc:Choice>
        <mc:Fallback xmlns="">
          <p:sp>
            <p:nvSpPr>
              <p:cNvPr id="135" name="Rectangle 174">
                <a:extLst>
                  <a:ext uri="{FF2B5EF4-FFF2-40B4-BE49-F238E27FC236}">
                    <a16:creationId xmlns:a16="http://schemas.microsoft.com/office/drawing/2014/main" id="{A7C2E3DB-1C07-5085-BF2C-45F1FCD05322}"/>
                  </a:ext>
                </a:extLst>
              </p:cNvPr>
              <p:cNvSpPr>
                <a:spLocks noRot="1" noChangeAspect="1" noMove="1" noResize="1" noEditPoints="1" noAdjustHandles="1" noChangeArrowheads="1" noChangeShapeType="1" noTextEdit="1"/>
              </p:cNvSpPr>
              <p:nvPr/>
            </p:nvSpPr>
            <p:spPr>
              <a:xfrm>
                <a:off x="6806242" y="2467125"/>
                <a:ext cx="804707" cy="54213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Rectangle 175">
                <a:extLst>
                  <a:ext uri="{FF2B5EF4-FFF2-40B4-BE49-F238E27FC236}">
                    <a16:creationId xmlns:a16="http://schemas.microsoft.com/office/drawing/2014/main" id="{8DCF17AA-E313-B011-11D2-1E17CB081F81}"/>
                  </a:ext>
                </a:extLst>
              </p:cNvPr>
              <p:cNvSpPr/>
              <p:nvPr/>
            </p:nvSpPr>
            <p:spPr>
              <a:xfrm>
                <a:off x="7888261" y="2518780"/>
                <a:ext cx="804707"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2,2</m:t>
                          </m:r>
                        </m:sub>
                      </m:sSub>
                    </m:oMath>
                  </m:oMathPara>
                </a14:m>
                <a:endParaRPr lang="en-US" sz="2800" dirty="0"/>
              </a:p>
            </p:txBody>
          </p:sp>
        </mc:Choice>
        <mc:Fallback xmlns="">
          <p:sp>
            <p:nvSpPr>
              <p:cNvPr id="136" name="Rectangle 175">
                <a:extLst>
                  <a:ext uri="{FF2B5EF4-FFF2-40B4-BE49-F238E27FC236}">
                    <a16:creationId xmlns:a16="http://schemas.microsoft.com/office/drawing/2014/main" id="{8DCF17AA-E313-B011-11D2-1E17CB081F81}"/>
                  </a:ext>
                </a:extLst>
              </p:cNvPr>
              <p:cNvSpPr>
                <a:spLocks noRot="1" noChangeAspect="1" noMove="1" noResize="1" noEditPoints="1" noAdjustHandles="1" noChangeArrowheads="1" noChangeShapeType="1" noTextEdit="1"/>
              </p:cNvSpPr>
              <p:nvPr/>
            </p:nvSpPr>
            <p:spPr>
              <a:xfrm>
                <a:off x="7888261" y="2518780"/>
                <a:ext cx="804707" cy="542136"/>
              </a:xfrm>
              <a:prstGeom prst="rect">
                <a:avLst/>
              </a:prstGeom>
              <a:blipFill>
                <a:blip r:embed="rId17"/>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Rectangle 176">
                <a:extLst>
                  <a:ext uri="{FF2B5EF4-FFF2-40B4-BE49-F238E27FC236}">
                    <a16:creationId xmlns:a16="http://schemas.microsoft.com/office/drawing/2014/main" id="{50C7A9CD-EDB6-C9D0-5328-A18AC75F2D29}"/>
                  </a:ext>
                </a:extLst>
              </p:cNvPr>
              <p:cNvSpPr/>
              <p:nvPr/>
            </p:nvSpPr>
            <p:spPr>
              <a:xfrm>
                <a:off x="9272295" y="2541070"/>
                <a:ext cx="826829"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2,</m:t>
                          </m:r>
                          <m:r>
                            <a:rPr lang="en-US" sz="2800" b="0" i="1" dirty="0" smtClean="0">
                              <a:latin typeface="Cambria Math" panose="02040503050406030204" pitchFamily="18" charset="0"/>
                            </a:rPr>
                            <m:t>𝑣</m:t>
                          </m:r>
                        </m:sub>
                      </m:sSub>
                    </m:oMath>
                  </m:oMathPara>
                </a14:m>
                <a:endParaRPr lang="en-US" sz="2800" dirty="0"/>
              </a:p>
            </p:txBody>
          </p:sp>
        </mc:Choice>
        <mc:Fallback xmlns="">
          <p:sp>
            <p:nvSpPr>
              <p:cNvPr id="138" name="Rectangle 176">
                <a:extLst>
                  <a:ext uri="{FF2B5EF4-FFF2-40B4-BE49-F238E27FC236}">
                    <a16:creationId xmlns:a16="http://schemas.microsoft.com/office/drawing/2014/main" id="{50C7A9CD-EDB6-C9D0-5328-A18AC75F2D29}"/>
                  </a:ext>
                </a:extLst>
              </p:cNvPr>
              <p:cNvSpPr>
                <a:spLocks noRot="1" noChangeAspect="1" noMove="1" noResize="1" noEditPoints="1" noAdjustHandles="1" noChangeArrowheads="1" noChangeShapeType="1" noTextEdit="1"/>
              </p:cNvSpPr>
              <p:nvPr/>
            </p:nvSpPr>
            <p:spPr>
              <a:xfrm>
                <a:off x="9272295" y="2541070"/>
                <a:ext cx="826829" cy="542136"/>
              </a:xfrm>
              <a:prstGeom prst="rect">
                <a:avLst/>
              </a:prstGeom>
              <a:blipFill>
                <a:blip r:embed="rId18"/>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Rectangle 177">
                <a:extLst>
                  <a:ext uri="{FF2B5EF4-FFF2-40B4-BE49-F238E27FC236}">
                    <a16:creationId xmlns:a16="http://schemas.microsoft.com/office/drawing/2014/main" id="{8ECE2EB5-4BA6-CB81-1445-EBB54DBB81AC}"/>
                  </a:ext>
                </a:extLst>
              </p:cNvPr>
              <p:cNvSpPr/>
              <p:nvPr/>
            </p:nvSpPr>
            <p:spPr>
              <a:xfrm>
                <a:off x="6357621" y="3083800"/>
                <a:ext cx="1215782" cy="606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b="0" i="1" dirty="0" smtClean="0">
                              <a:latin typeface="Cambria Math" panose="02040503050406030204" pitchFamily="18" charset="0"/>
                            </a:rPr>
                            <m:t>𝑤</m:t>
                          </m:r>
                        </m:e>
                        <m:sub>
                          <m:r>
                            <a:rPr lang="en-US" sz="3200" b="0" i="1" dirty="0" smtClean="0">
                              <a:latin typeface="Cambria Math" panose="02040503050406030204" pitchFamily="18" charset="0"/>
                            </a:rPr>
                            <m:t>2,1,1</m:t>
                          </m:r>
                        </m:sub>
                      </m:sSub>
                    </m:oMath>
                  </m:oMathPara>
                </a14:m>
                <a:endParaRPr lang="en-US" sz="3200" dirty="0"/>
              </a:p>
            </p:txBody>
          </p:sp>
        </mc:Choice>
        <mc:Fallback xmlns="">
          <p:sp>
            <p:nvSpPr>
              <p:cNvPr id="139" name="Rectangle 177">
                <a:extLst>
                  <a:ext uri="{FF2B5EF4-FFF2-40B4-BE49-F238E27FC236}">
                    <a16:creationId xmlns:a16="http://schemas.microsoft.com/office/drawing/2014/main" id="{8ECE2EB5-4BA6-CB81-1445-EBB54DBB81AC}"/>
                  </a:ext>
                </a:extLst>
              </p:cNvPr>
              <p:cNvSpPr>
                <a:spLocks noRot="1" noChangeAspect="1" noMove="1" noResize="1" noEditPoints="1" noAdjustHandles="1" noChangeArrowheads="1" noChangeShapeType="1" noTextEdit="1"/>
              </p:cNvSpPr>
              <p:nvPr/>
            </p:nvSpPr>
            <p:spPr>
              <a:xfrm>
                <a:off x="6357621" y="3083800"/>
                <a:ext cx="1215782" cy="60638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Rectangle 178">
                <a:extLst>
                  <a:ext uri="{FF2B5EF4-FFF2-40B4-BE49-F238E27FC236}">
                    <a16:creationId xmlns:a16="http://schemas.microsoft.com/office/drawing/2014/main" id="{3CAF3BCB-C651-023A-2B4C-22ED3AA7F031}"/>
                  </a:ext>
                </a:extLst>
              </p:cNvPr>
              <p:cNvSpPr/>
              <p:nvPr/>
            </p:nvSpPr>
            <p:spPr>
              <a:xfrm>
                <a:off x="10428044" y="2905673"/>
                <a:ext cx="936025" cy="606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b="0" i="1" dirty="0" smtClean="0">
                              <a:latin typeface="Cambria Math" panose="02040503050406030204" pitchFamily="18" charset="0"/>
                            </a:rPr>
                            <m:t>𝑏</m:t>
                          </m:r>
                        </m:e>
                        <m:sub>
                          <m:r>
                            <a:rPr lang="en-US" sz="3200" b="0" i="1" dirty="0" smtClean="0">
                              <a:latin typeface="Cambria Math" panose="02040503050406030204" pitchFamily="18" charset="0"/>
                            </a:rPr>
                            <m:t>2,</m:t>
                          </m:r>
                          <m:r>
                            <a:rPr lang="en-US" sz="3200" b="0" i="1" dirty="0" smtClean="0">
                              <a:latin typeface="Cambria Math" panose="02040503050406030204" pitchFamily="18" charset="0"/>
                            </a:rPr>
                            <m:t>𝑣</m:t>
                          </m:r>
                        </m:sub>
                      </m:sSub>
                    </m:oMath>
                  </m:oMathPara>
                </a14:m>
                <a:endParaRPr lang="en-US" sz="3200" dirty="0"/>
              </a:p>
            </p:txBody>
          </p:sp>
        </mc:Choice>
        <mc:Fallback xmlns="">
          <p:sp>
            <p:nvSpPr>
              <p:cNvPr id="140" name="Rectangle 178">
                <a:extLst>
                  <a:ext uri="{FF2B5EF4-FFF2-40B4-BE49-F238E27FC236}">
                    <a16:creationId xmlns:a16="http://schemas.microsoft.com/office/drawing/2014/main" id="{3CAF3BCB-C651-023A-2B4C-22ED3AA7F031}"/>
                  </a:ext>
                </a:extLst>
              </p:cNvPr>
              <p:cNvSpPr>
                <a:spLocks noRot="1" noChangeAspect="1" noMove="1" noResize="1" noEditPoints="1" noAdjustHandles="1" noChangeArrowheads="1" noChangeShapeType="1" noTextEdit="1"/>
              </p:cNvSpPr>
              <p:nvPr/>
            </p:nvSpPr>
            <p:spPr>
              <a:xfrm>
                <a:off x="10428044" y="2905673"/>
                <a:ext cx="936025" cy="606384"/>
              </a:xfrm>
              <a:prstGeom prst="rect">
                <a:avLst/>
              </a:prstGeom>
              <a:blipFill>
                <a:blip r:embed="rId20"/>
                <a:stretch>
                  <a:fillRect/>
                </a:stretch>
              </a:blipFill>
            </p:spPr>
            <p:txBody>
              <a:bodyPr/>
              <a:lstStyle/>
              <a:p>
                <a:r>
                  <a:rPr lang="zh-CN" altLang="en-US">
                    <a:noFill/>
                  </a:rPr>
                  <a:t> </a:t>
                </a:r>
              </a:p>
            </p:txBody>
          </p:sp>
        </mc:Fallback>
      </mc:AlternateContent>
      <p:sp>
        <p:nvSpPr>
          <p:cNvPr id="141" name="Oval 179">
            <a:extLst>
              <a:ext uri="{FF2B5EF4-FFF2-40B4-BE49-F238E27FC236}">
                <a16:creationId xmlns:a16="http://schemas.microsoft.com/office/drawing/2014/main" id="{604AAFE6-6E12-0569-AC32-424E3EA834E1}"/>
              </a:ext>
            </a:extLst>
          </p:cNvPr>
          <p:cNvSpPr/>
          <p:nvPr/>
        </p:nvSpPr>
        <p:spPr>
          <a:xfrm>
            <a:off x="7165129" y="1903926"/>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80">
            <a:extLst>
              <a:ext uri="{FF2B5EF4-FFF2-40B4-BE49-F238E27FC236}">
                <a16:creationId xmlns:a16="http://schemas.microsoft.com/office/drawing/2014/main" id="{31CFC147-180D-DC8C-015B-3C2580C1EF70}"/>
              </a:ext>
            </a:extLst>
          </p:cNvPr>
          <p:cNvSpPr/>
          <p:nvPr/>
        </p:nvSpPr>
        <p:spPr>
          <a:xfrm>
            <a:off x="8314949" y="1899160"/>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81">
            <a:extLst>
              <a:ext uri="{FF2B5EF4-FFF2-40B4-BE49-F238E27FC236}">
                <a16:creationId xmlns:a16="http://schemas.microsoft.com/office/drawing/2014/main" id="{6797D5C3-6234-A675-7FB7-EAC57A2234D0}"/>
              </a:ext>
            </a:extLst>
          </p:cNvPr>
          <p:cNvSpPr/>
          <p:nvPr/>
        </p:nvSpPr>
        <p:spPr>
          <a:xfrm>
            <a:off x="9731740" y="1908684"/>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4" name="Rectangle 182">
                <a:extLst>
                  <a:ext uri="{FF2B5EF4-FFF2-40B4-BE49-F238E27FC236}">
                    <a16:creationId xmlns:a16="http://schemas.microsoft.com/office/drawing/2014/main" id="{FD7B4A66-FB89-6781-B764-DC2DE1B07B0C}"/>
                  </a:ext>
                </a:extLst>
              </p:cNvPr>
              <p:cNvSpPr/>
              <p:nvPr/>
            </p:nvSpPr>
            <p:spPr>
              <a:xfrm>
                <a:off x="7236434" y="1925046"/>
                <a:ext cx="839140"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2,1</m:t>
                          </m:r>
                        </m:sub>
                      </m:sSub>
                    </m:oMath>
                  </m:oMathPara>
                </a14:m>
                <a:endParaRPr lang="en-US" sz="2800" dirty="0"/>
              </a:p>
            </p:txBody>
          </p:sp>
        </mc:Choice>
        <mc:Fallback xmlns="">
          <p:sp>
            <p:nvSpPr>
              <p:cNvPr id="144" name="Rectangle 182">
                <a:extLst>
                  <a:ext uri="{FF2B5EF4-FFF2-40B4-BE49-F238E27FC236}">
                    <a16:creationId xmlns:a16="http://schemas.microsoft.com/office/drawing/2014/main" id="{FD7B4A66-FB89-6781-B764-DC2DE1B07B0C}"/>
                  </a:ext>
                </a:extLst>
              </p:cNvPr>
              <p:cNvSpPr>
                <a:spLocks noRot="1" noChangeAspect="1" noMove="1" noResize="1" noEditPoints="1" noAdjustHandles="1" noChangeArrowheads="1" noChangeShapeType="1" noTextEdit="1"/>
              </p:cNvSpPr>
              <p:nvPr/>
            </p:nvSpPr>
            <p:spPr>
              <a:xfrm>
                <a:off x="7236434" y="1925046"/>
                <a:ext cx="839140" cy="542136"/>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Rectangle 183">
                <a:extLst>
                  <a:ext uri="{FF2B5EF4-FFF2-40B4-BE49-F238E27FC236}">
                    <a16:creationId xmlns:a16="http://schemas.microsoft.com/office/drawing/2014/main" id="{7A0D3D9E-50F7-E630-B3B1-D52E4E573825}"/>
                  </a:ext>
                </a:extLst>
              </p:cNvPr>
              <p:cNvSpPr/>
              <p:nvPr/>
            </p:nvSpPr>
            <p:spPr>
              <a:xfrm>
                <a:off x="8399476" y="1941978"/>
                <a:ext cx="839139"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2,2</m:t>
                          </m:r>
                        </m:sub>
                      </m:sSub>
                    </m:oMath>
                  </m:oMathPara>
                </a14:m>
                <a:endParaRPr lang="en-US" sz="2800" dirty="0"/>
              </a:p>
            </p:txBody>
          </p:sp>
        </mc:Choice>
        <mc:Fallback xmlns="">
          <p:sp>
            <p:nvSpPr>
              <p:cNvPr id="145" name="Rectangle 183">
                <a:extLst>
                  <a:ext uri="{FF2B5EF4-FFF2-40B4-BE49-F238E27FC236}">
                    <a16:creationId xmlns:a16="http://schemas.microsoft.com/office/drawing/2014/main" id="{7A0D3D9E-50F7-E630-B3B1-D52E4E573825}"/>
                  </a:ext>
                </a:extLst>
              </p:cNvPr>
              <p:cNvSpPr>
                <a:spLocks noRot="1" noChangeAspect="1" noMove="1" noResize="1" noEditPoints="1" noAdjustHandles="1" noChangeArrowheads="1" noChangeShapeType="1" noTextEdit="1"/>
              </p:cNvSpPr>
              <p:nvPr/>
            </p:nvSpPr>
            <p:spPr>
              <a:xfrm>
                <a:off x="8399476" y="1941978"/>
                <a:ext cx="839139" cy="542136"/>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Rectangle 184">
                <a:extLst>
                  <a:ext uri="{FF2B5EF4-FFF2-40B4-BE49-F238E27FC236}">
                    <a16:creationId xmlns:a16="http://schemas.microsoft.com/office/drawing/2014/main" id="{CA4FF331-7605-EFC1-AAFD-A335562E6097}"/>
                  </a:ext>
                </a:extLst>
              </p:cNvPr>
              <p:cNvSpPr/>
              <p:nvPr/>
            </p:nvSpPr>
            <p:spPr>
              <a:xfrm>
                <a:off x="9702486" y="1975843"/>
                <a:ext cx="841449"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2,</m:t>
                          </m:r>
                          <m:r>
                            <a:rPr lang="en-US" sz="2800" b="0" i="1" dirty="0" smtClean="0">
                              <a:latin typeface="Cambria Math" panose="02040503050406030204" pitchFamily="18" charset="0"/>
                            </a:rPr>
                            <m:t>𝑣</m:t>
                          </m:r>
                        </m:sub>
                      </m:sSub>
                    </m:oMath>
                  </m:oMathPara>
                </a14:m>
                <a:endParaRPr lang="en-US" sz="2800" dirty="0"/>
              </a:p>
            </p:txBody>
          </p:sp>
        </mc:Choice>
        <mc:Fallback xmlns="">
          <p:sp>
            <p:nvSpPr>
              <p:cNvPr id="146" name="Rectangle 184">
                <a:extLst>
                  <a:ext uri="{FF2B5EF4-FFF2-40B4-BE49-F238E27FC236}">
                    <a16:creationId xmlns:a16="http://schemas.microsoft.com/office/drawing/2014/main" id="{CA4FF331-7605-EFC1-AAFD-A335562E6097}"/>
                  </a:ext>
                </a:extLst>
              </p:cNvPr>
              <p:cNvSpPr>
                <a:spLocks noRot="1" noChangeAspect="1" noMove="1" noResize="1" noEditPoints="1" noAdjustHandles="1" noChangeArrowheads="1" noChangeShapeType="1" noTextEdit="1"/>
              </p:cNvSpPr>
              <p:nvPr/>
            </p:nvSpPr>
            <p:spPr>
              <a:xfrm>
                <a:off x="9702486" y="1975843"/>
                <a:ext cx="841449" cy="542136"/>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Rectangle 185">
                <a:extLst>
                  <a:ext uri="{FF2B5EF4-FFF2-40B4-BE49-F238E27FC236}">
                    <a16:creationId xmlns:a16="http://schemas.microsoft.com/office/drawing/2014/main" id="{EB1A345E-9DAE-08A1-240A-E162B35A0F5E}"/>
                  </a:ext>
                </a:extLst>
              </p:cNvPr>
              <p:cNvSpPr/>
              <p:nvPr/>
            </p:nvSpPr>
            <p:spPr>
              <a:xfrm>
                <a:off x="9062087" y="1837203"/>
                <a:ext cx="58702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m:t>
                      </m:r>
                    </m:oMath>
                  </m:oMathPara>
                </a14:m>
                <a:endParaRPr lang="en-US" sz="3200" dirty="0"/>
              </a:p>
            </p:txBody>
          </p:sp>
        </mc:Choice>
        <mc:Fallback xmlns="">
          <p:sp>
            <p:nvSpPr>
              <p:cNvPr id="147" name="Rectangle 185">
                <a:extLst>
                  <a:ext uri="{FF2B5EF4-FFF2-40B4-BE49-F238E27FC236}">
                    <a16:creationId xmlns:a16="http://schemas.microsoft.com/office/drawing/2014/main" id="{EB1A345E-9DAE-08A1-240A-E162B35A0F5E}"/>
                  </a:ext>
                </a:extLst>
              </p:cNvPr>
              <p:cNvSpPr>
                <a:spLocks noRot="1" noChangeAspect="1" noMove="1" noResize="1" noEditPoints="1" noAdjustHandles="1" noChangeArrowheads="1" noChangeShapeType="1" noTextEdit="1"/>
              </p:cNvSpPr>
              <p:nvPr/>
            </p:nvSpPr>
            <p:spPr>
              <a:xfrm>
                <a:off x="9062087" y="1837203"/>
                <a:ext cx="587020" cy="584775"/>
              </a:xfrm>
              <a:prstGeom prst="rect">
                <a:avLst/>
              </a:prstGeom>
              <a:blipFill>
                <a:blip r:embed="rId24"/>
                <a:stretch>
                  <a:fillRect/>
                </a:stretch>
              </a:blipFill>
            </p:spPr>
            <p:txBody>
              <a:bodyPr/>
              <a:lstStyle/>
              <a:p>
                <a:r>
                  <a:rPr lang="zh-CN" altLang="en-US">
                    <a:noFill/>
                  </a:rPr>
                  <a:t> </a:t>
                </a:r>
              </a:p>
            </p:txBody>
          </p:sp>
        </mc:Fallback>
      </mc:AlternateContent>
      <p:cxnSp>
        <p:nvCxnSpPr>
          <p:cNvPr id="148" name="Straight Arrow Connector 186">
            <a:extLst>
              <a:ext uri="{FF2B5EF4-FFF2-40B4-BE49-F238E27FC236}">
                <a16:creationId xmlns:a16="http://schemas.microsoft.com/office/drawing/2014/main" id="{5B3F9FB9-532F-9B32-1F4F-EC75B33BD339}"/>
              </a:ext>
            </a:extLst>
          </p:cNvPr>
          <p:cNvCxnSpPr>
            <a:cxnSpLocks/>
            <a:stCxn id="56" idx="0"/>
            <a:endCxn id="141" idx="4"/>
          </p:cNvCxnSpPr>
          <p:nvPr/>
        </p:nvCxnSpPr>
        <p:spPr>
          <a:xfrm flipV="1">
            <a:off x="7544006" y="2606453"/>
            <a:ext cx="265" cy="25624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87">
            <a:extLst>
              <a:ext uri="{FF2B5EF4-FFF2-40B4-BE49-F238E27FC236}">
                <a16:creationId xmlns:a16="http://schemas.microsoft.com/office/drawing/2014/main" id="{24629D6E-7899-C2E2-3179-52196F179B62}"/>
              </a:ext>
            </a:extLst>
          </p:cNvPr>
          <p:cNvCxnSpPr>
            <a:cxnSpLocks/>
            <a:stCxn id="57" idx="0"/>
            <a:endCxn id="142" idx="4"/>
          </p:cNvCxnSpPr>
          <p:nvPr/>
        </p:nvCxnSpPr>
        <p:spPr>
          <a:xfrm flipV="1">
            <a:off x="8693828" y="2601687"/>
            <a:ext cx="263" cy="244666"/>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88">
            <a:extLst>
              <a:ext uri="{FF2B5EF4-FFF2-40B4-BE49-F238E27FC236}">
                <a16:creationId xmlns:a16="http://schemas.microsoft.com/office/drawing/2014/main" id="{D835F3FB-A299-B945-305C-0E9A979E0A48}"/>
              </a:ext>
            </a:extLst>
          </p:cNvPr>
          <p:cNvCxnSpPr>
            <a:cxnSpLocks/>
            <a:stCxn id="58" idx="0"/>
            <a:endCxn id="143" idx="4"/>
          </p:cNvCxnSpPr>
          <p:nvPr/>
        </p:nvCxnSpPr>
        <p:spPr>
          <a:xfrm flipH="1" flipV="1">
            <a:off x="10110882" y="2611211"/>
            <a:ext cx="11311" cy="23309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3">
            <a:extLst>
              <a:ext uri="{FF2B5EF4-FFF2-40B4-BE49-F238E27FC236}">
                <a16:creationId xmlns:a16="http://schemas.microsoft.com/office/drawing/2014/main" id="{6345932C-E2A4-8409-8E96-598043549825}"/>
              </a:ext>
            </a:extLst>
          </p:cNvPr>
          <p:cNvCxnSpPr>
            <a:cxnSpLocks/>
          </p:cNvCxnSpPr>
          <p:nvPr/>
        </p:nvCxnSpPr>
        <p:spPr>
          <a:xfrm flipV="1">
            <a:off x="7534361" y="1659259"/>
            <a:ext cx="265" cy="25624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4">
            <a:extLst>
              <a:ext uri="{FF2B5EF4-FFF2-40B4-BE49-F238E27FC236}">
                <a16:creationId xmlns:a16="http://schemas.microsoft.com/office/drawing/2014/main" id="{AF3D0759-97BD-1858-B884-276A12FE65C9}"/>
              </a:ext>
            </a:extLst>
          </p:cNvPr>
          <p:cNvCxnSpPr>
            <a:cxnSpLocks/>
          </p:cNvCxnSpPr>
          <p:nvPr/>
        </p:nvCxnSpPr>
        <p:spPr>
          <a:xfrm flipV="1">
            <a:off x="8684183" y="1654493"/>
            <a:ext cx="263" cy="244666"/>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5">
            <a:extLst>
              <a:ext uri="{FF2B5EF4-FFF2-40B4-BE49-F238E27FC236}">
                <a16:creationId xmlns:a16="http://schemas.microsoft.com/office/drawing/2014/main" id="{67C63713-5C2E-C5BB-14DE-8CC49A204567}"/>
              </a:ext>
            </a:extLst>
          </p:cNvPr>
          <p:cNvCxnSpPr>
            <a:cxnSpLocks/>
          </p:cNvCxnSpPr>
          <p:nvPr/>
        </p:nvCxnSpPr>
        <p:spPr>
          <a:xfrm flipH="1" flipV="1">
            <a:off x="10101237" y="1664017"/>
            <a:ext cx="11311" cy="23309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Rectangle 6">
                <a:extLst>
                  <a:ext uri="{FF2B5EF4-FFF2-40B4-BE49-F238E27FC236}">
                    <a16:creationId xmlns:a16="http://schemas.microsoft.com/office/drawing/2014/main" id="{898D280E-CD86-9E4A-DB60-92C781CC3EE8}"/>
                  </a:ext>
                </a:extLst>
              </p:cNvPr>
              <p:cNvSpPr/>
              <p:nvPr/>
            </p:nvSpPr>
            <p:spPr>
              <a:xfrm>
                <a:off x="7273087" y="1220919"/>
                <a:ext cx="5663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𝑓</m:t>
                          </m:r>
                        </m:e>
                        <m:sub>
                          <m:r>
                            <a:rPr lang="en-US" sz="2800" b="0" i="1" dirty="0" smtClean="0">
                              <a:latin typeface="Cambria Math" panose="02040503050406030204" pitchFamily="18" charset="0"/>
                            </a:rPr>
                            <m:t>1</m:t>
                          </m:r>
                        </m:sub>
                      </m:sSub>
                    </m:oMath>
                  </m:oMathPara>
                </a14:m>
                <a:endParaRPr lang="en-US" sz="2800" dirty="0"/>
              </a:p>
            </p:txBody>
          </p:sp>
        </mc:Choice>
        <mc:Fallback xmlns="">
          <p:sp>
            <p:nvSpPr>
              <p:cNvPr id="154" name="Rectangle 6">
                <a:extLst>
                  <a:ext uri="{FF2B5EF4-FFF2-40B4-BE49-F238E27FC236}">
                    <a16:creationId xmlns:a16="http://schemas.microsoft.com/office/drawing/2014/main" id="{898D280E-CD86-9E4A-DB60-92C781CC3EE8}"/>
                  </a:ext>
                </a:extLst>
              </p:cNvPr>
              <p:cNvSpPr>
                <a:spLocks noRot="1" noChangeAspect="1" noMove="1" noResize="1" noEditPoints="1" noAdjustHandles="1" noChangeArrowheads="1" noChangeShapeType="1" noTextEdit="1"/>
              </p:cNvSpPr>
              <p:nvPr/>
            </p:nvSpPr>
            <p:spPr>
              <a:xfrm>
                <a:off x="7273087" y="1220919"/>
                <a:ext cx="566372" cy="523220"/>
              </a:xfrm>
              <a:prstGeom prst="rect">
                <a:avLst/>
              </a:prstGeom>
              <a:blipFill>
                <a:blip r:embed="rId25"/>
                <a:stretch>
                  <a:fillRect l="-4348"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Rectangle 7">
                <a:extLst>
                  <a:ext uri="{FF2B5EF4-FFF2-40B4-BE49-F238E27FC236}">
                    <a16:creationId xmlns:a16="http://schemas.microsoft.com/office/drawing/2014/main" id="{5E1E6FA2-C747-27B8-36F8-FCC865DFB86E}"/>
                  </a:ext>
                </a:extLst>
              </p:cNvPr>
              <p:cNvSpPr/>
              <p:nvPr/>
            </p:nvSpPr>
            <p:spPr>
              <a:xfrm>
                <a:off x="8436129" y="1237851"/>
                <a:ext cx="5746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𝑓</m:t>
                          </m:r>
                        </m:e>
                        <m:sub>
                          <m:r>
                            <a:rPr lang="en-US" sz="2800" b="0" i="1" dirty="0" smtClean="0">
                              <a:latin typeface="Cambria Math" panose="02040503050406030204" pitchFamily="18" charset="0"/>
                            </a:rPr>
                            <m:t>2</m:t>
                          </m:r>
                        </m:sub>
                      </m:sSub>
                    </m:oMath>
                  </m:oMathPara>
                </a14:m>
                <a:endParaRPr lang="en-US" sz="2800" dirty="0"/>
              </a:p>
            </p:txBody>
          </p:sp>
        </mc:Choice>
        <mc:Fallback xmlns="">
          <p:sp>
            <p:nvSpPr>
              <p:cNvPr id="155" name="Rectangle 7">
                <a:extLst>
                  <a:ext uri="{FF2B5EF4-FFF2-40B4-BE49-F238E27FC236}">
                    <a16:creationId xmlns:a16="http://schemas.microsoft.com/office/drawing/2014/main" id="{5E1E6FA2-C747-27B8-36F8-FCC865DFB86E}"/>
                  </a:ext>
                </a:extLst>
              </p:cNvPr>
              <p:cNvSpPr>
                <a:spLocks noRot="1" noChangeAspect="1" noMove="1" noResize="1" noEditPoints="1" noAdjustHandles="1" noChangeArrowheads="1" noChangeShapeType="1" noTextEdit="1"/>
              </p:cNvSpPr>
              <p:nvPr/>
            </p:nvSpPr>
            <p:spPr>
              <a:xfrm>
                <a:off x="8436129" y="1237851"/>
                <a:ext cx="574644" cy="523220"/>
              </a:xfrm>
              <a:prstGeom prst="rect">
                <a:avLst/>
              </a:prstGeom>
              <a:blipFill>
                <a:blip r:embed="rId26"/>
                <a:stretch>
                  <a:fillRect l="-6522" b="-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Rectangle 8">
                <a:extLst>
                  <a:ext uri="{FF2B5EF4-FFF2-40B4-BE49-F238E27FC236}">
                    <a16:creationId xmlns:a16="http://schemas.microsoft.com/office/drawing/2014/main" id="{87DAE51C-3F12-64C3-07C3-C9C59AD5CF9E}"/>
                  </a:ext>
                </a:extLst>
              </p:cNvPr>
              <p:cNvSpPr/>
              <p:nvPr/>
            </p:nvSpPr>
            <p:spPr>
              <a:xfrm>
                <a:off x="9773864" y="1202267"/>
                <a:ext cx="5624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𝑓</m:t>
                          </m:r>
                        </m:e>
                        <m:sub>
                          <m:r>
                            <a:rPr lang="en-US" sz="2800" b="0" i="1" dirty="0" smtClean="0">
                              <a:latin typeface="Cambria Math" panose="02040503050406030204" pitchFamily="18" charset="0"/>
                            </a:rPr>
                            <m:t>𝑣</m:t>
                          </m:r>
                        </m:sub>
                      </m:sSub>
                    </m:oMath>
                  </m:oMathPara>
                </a14:m>
                <a:endParaRPr lang="en-US" sz="2800" dirty="0"/>
              </a:p>
            </p:txBody>
          </p:sp>
        </mc:Choice>
        <mc:Fallback xmlns="">
          <p:sp>
            <p:nvSpPr>
              <p:cNvPr id="156" name="Rectangle 8">
                <a:extLst>
                  <a:ext uri="{FF2B5EF4-FFF2-40B4-BE49-F238E27FC236}">
                    <a16:creationId xmlns:a16="http://schemas.microsoft.com/office/drawing/2014/main" id="{87DAE51C-3F12-64C3-07C3-C9C59AD5CF9E}"/>
                  </a:ext>
                </a:extLst>
              </p:cNvPr>
              <p:cNvSpPr>
                <a:spLocks noRot="1" noChangeAspect="1" noMove="1" noResize="1" noEditPoints="1" noAdjustHandles="1" noChangeArrowheads="1" noChangeShapeType="1" noTextEdit="1"/>
              </p:cNvSpPr>
              <p:nvPr/>
            </p:nvSpPr>
            <p:spPr>
              <a:xfrm>
                <a:off x="9773864" y="1202267"/>
                <a:ext cx="562462" cy="523220"/>
              </a:xfrm>
              <a:prstGeom prst="rect">
                <a:avLst/>
              </a:prstGeom>
              <a:blipFill>
                <a:blip r:embed="rId27"/>
                <a:stretch>
                  <a:fillRect l="-4348" b="-190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253257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10751" hangingPunct="0">
              <a:tabLst>
                <a:tab pos="750067" algn="l"/>
              </a:tabLst>
            </a:pPr>
            <a:fld id="{86CB4B4D-7CA3-9044-876B-883B54F8677D}" type="slidenum">
              <a:rPr kern="0">
                <a:solidFill>
                  <a:srgbClr val="000000"/>
                </a:solidFill>
                <a:latin typeface="Helvetica"/>
                <a:sym typeface="Helvetica"/>
              </a:rPr>
              <a:pPr defTabSz="410751" hangingPunct="0">
                <a:tabLst>
                  <a:tab pos="750067" algn="l"/>
                </a:tabLst>
              </a:pPr>
              <a:t>34</a:t>
            </a:fld>
            <a:endParaRPr kern="0">
              <a:solidFill>
                <a:srgbClr val="000000"/>
              </a:solidFill>
              <a:latin typeface="Helvetica"/>
              <a:sym typeface="Helvetica"/>
            </a:endParaRPr>
          </a:p>
        </p:txBody>
      </p:sp>
      <p:sp>
        <p:nvSpPr>
          <p:cNvPr id="12" name="文本框 11">
            <a:extLst>
              <a:ext uri="{FF2B5EF4-FFF2-40B4-BE49-F238E27FC236}">
                <a16:creationId xmlns:a16="http://schemas.microsoft.com/office/drawing/2014/main" id="{1ACD881C-9DC7-CA46-A5DE-FE2FB1DC21E3}"/>
              </a:ext>
            </a:extLst>
          </p:cNvPr>
          <p:cNvSpPr txBox="1"/>
          <p:nvPr/>
        </p:nvSpPr>
        <p:spPr>
          <a:xfrm>
            <a:off x="145218" y="46410"/>
            <a:ext cx="8259540" cy="461665"/>
          </a:xfrm>
          <a:prstGeom prst="rect">
            <a:avLst/>
          </a:prstGeom>
          <a:noFill/>
        </p:spPr>
        <p:txBody>
          <a:bodyPr wrap="square" rtlCol="0">
            <a:spAutoFit/>
          </a:bodyPr>
          <a:lstStyle/>
          <a:p>
            <a:pPr defTabSz="1219140"/>
            <a:r>
              <a:rPr lang="en-US" altLang="zh-CN" sz="2400" dirty="0">
                <a:solidFill>
                  <a:schemeClr val="bg1"/>
                </a:solidFill>
                <a:latin typeface="微软雅黑" panose="020B0503020204020204" pitchFamily="34" charset="-122"/>
                <a:ea typeface="微软雅黑" panose="020B0503020204020204" pitchFamily="34" charset="-122"/>
              </a:rPr>
              <a:t>Back-Propagation (Chain rule)</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3" name="Content Placeholder 2">
            <a:extLst>
              <a:ext uri="{FF2B5EF4-FFF2-40B4-BE49-F238E27FC236}">
                <a16:creationId xmlns:a16="http://schemas.microsoft.com/office/drawing/2014/main" id="{3CACBD3B-49F3-D64C-BCE1-510DFB98C214}"/>
              </a:ext>
            </a:extLst>
          </p:cNvPr>
          <p:cNvSpPr txBox="1">
            <a:spLocks/>
          </p:cNvSpPr>
          <p:nvPr/>
        </p:nvSpPr>
        <p:spPr>
          <a:xfrm>
            <a:off x="1361902" y="2490763"/>
            <a:ext cx="10515600" cy="4834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BCA3B18B-B6BC-B646-AEF7-A2F695BA7707}"/>
              </a:ext>
            </a:extLst>
          </p:cNvPr>
          <p:cNvSpPr txBox="1">
            <a:spLocks/>
          </p:cNvSpPr>
          <p:nvPr/>
        </p:nvSpPr>
        <p:spPr>
          <a:xfrm>
            <a:off x="370104" y="1228537"/>
            <a:ext cx="5464277" cy="52679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cxnSp>
        <p:nvCxnSpPr>
          <p:cNvPr id="3" name="Straight Arrow Connector 117">
            <a:extLst>
              <a:ext uri="{FF2B5EF4-FFF2-40B4-BE49-F238E27FC236}">
                <a16:creationId xmlns:a16="http://schemas.microsoft.com/office/drawing/2014/main" id="{20DFC231-CD00-72A7-AEC3-6EF094B5B13F}"/>
              </a:ext>
            </a:extLst>
          </p:cNvPr>
          <p:cNvCxnSpPr>
            <a:cxnSpLocks/>
            <a:stCxn id="4" idx="0"/>
            <a:endCxn id="26" idx="4"/>
          </p:cNvCxnSpPr>
          <p:nvPr/>
        </p:nvCxnSpPr>
        <p:spPr>
          <a:xfrm flipH="1" flipV="1">
            <a:off x="7563960" y="5478846"/>
            <a:ext cx="5653" cy="25190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118">
                <a:extLst>
                  <a:ext uri="{FF2B5EF4-FFF2-40B4-BE49-F238E27FC236}">
                    <a16:creationId xmlns:a16="http://schemas.microsoft.com/office/drawing/2014/main" id="{6B665E8E-85CF-40C3-144B-67B92E64ACFF}"/>
                  </a:ext>
                </a:extLst>
              </p:cNvPr>
              <p:cNvSpPr/>
              <p:nvPr/>
            </p:nvSpPr>
            <p:spPr>
              <a:xfrm>
                <a:off x="7233431" y="5730750"/>
                <a:ext cx="67236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1</m:t>
                          </m:r>
                        </m:sub>
                      </m:sSub>
                    </m:oMath>
                  </m:oMathPara>
                </a14:m>
                <a:endParaRPr lang="en-US" sz="3200" dirty="0"/>
              </a:p>
            </p:txBody>
          </p:sp>
        </mc:Choice>
        <mc:Fallback xmlns="">
          <p:sp>
            <p:nvSpPr>
              <p:cNvPr id="4" name="Rectangle 118">
                <a:extLst>
                  <a:ext uri="{FF2B5EF4-FFF2-40B4-BE49-F238E27FC236}">
                    <a16:creationId xmlns:a16="http://schemas.microsoft.com/office/drawing/2014/main" id="{6B665E8E-85CF-40C3-144B-67B92E64ACFF}"/>
                  </a:ext>
                </a:extLst>
              </p:cNvPr>
              <p:cNvSpPr>
                <a:spLocks noRot="1" noChangeAspect="1" noMove="1" noResize="1" noEditPoints="1" noAdjustHandles="1" noChangeArrowheads="1" noChangeShapeType="1" noTextEdit="1"/>
              </p:cNvSpPr>
              <p:nvPr/>
            </p:nvSpPr>
            <p:spPr>
              <a:xfrm>
                <a:off x="7233431" y="5730750"/>
                <a:ext cx="672364" cy="584775"/>
              </a:xfrm>
              <a:prstGeom prst="rect">
                <a:avLst/>
              </a:prstGeom>
              <a:blipFill>
                <a:blip r:embed="rId2"/>
                <a:stretch>
                  <a:fillRect b="-2128"/>
                </a:stretch>
              </a:blipFill>
            </p:spPr>
            <p:txBody>
              <a:bodyPr/>
              <a:lstStyle/>
              <a:p>
                <a:r>
                  <a:rPr lang="zh-CN" altLang="en-US">
                    <a:noFill/>
                  </a:rPr>
                  <a:t> </a:t>
                </a:r>
              </a:p>
            </p:txBody>
          </p:sp>
        </mc:Fallback>
      </mc:AlternateContent>
      <p:cxnSp>
        <p:nvCxnSpPr>
          <p:cNvPr id="5" name="Straight Arrow Connector 119">
            <a:extLst>
              <a:ext uri="{FF2B5EF4-FFF2-40B4-BE49-F238E27FC236}">
                <a16:creationId xmlns:a16="http://schemas.microsoft.com/office/drawing/2014/main" id="{B69973A6-FE00-3D81-AE7E-8CD928EE0CEA}"/>
              </a:ext>
            </a:extLst>
          </p:cNvPr>
          <p:cNvCxnSpPr>
            <a:cxnSpLocks/>
            <a:stCxn id="18" idx="0"/>
            <a:endCxn id="27" idx="4"/>
          </p:cNvCxnSpPr>
          <p:nvPr/>
        </p:nvCxnSpPr>
        <p:spPr>
          <a:xfrm flipV="1">
            <a:off x="8701032" y="5474082"/>
            <a:ext cx="1169" cy="28048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20">
                <a:extLst>
                  <a:ext uri="{FF2B5EF4-FFF2-40B4-BE49-F238E27FC236}">
                    <a16:creationId xmlns:a16="http://schemas.microsoft.com/office/drawing/2014/main" id="{DA98077D-6F44-F844-2768-66DC5F4978B1}"/>
                  </a:ext>
                </a:extLst>
              </p:cNvPr>
              <p:cNvSpPr/>
              <p:nvPr/>
            </p:nvSpPr>
            <p:spPr>
              <a:xfrm>
                <a:off x="8360105" y="5754562"/>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a:latin typeface="Cambria Math" panose="02040503050406030204" pitchFamily="18" charset="0"/>
                            </a:rPr>
                            <m:t>𝑥</m:t>
                          </m:r>
                        </m:e>
                        <m:sub>
                          <m:r>
                            <a:rPr lang="en-US" sz="3200" b="0" i="1" dirty="0" smtClean="0">
                              <a:latin typeface="Cambria Math" panose="02040503050406030204" pitchFamily="18" charset="0"/>
                            </a:rPr>
                            <m:t>2</m:t>
                          </m:r>
                        </m:sub>
                      </m:sSub>
                    </m:oMath>
                  </m:oMathPara>
                </a14:m>
                <a:endParaRPr lang="en-US" sz="3200" dirty="0"/>
              </a:p>
            </p:txBody>
          </p:sp>
        </mc:Choice>
        <mc:Fallback xmlns="">
          <p:sp>
            <p:nvSpPr>
              <p:cNvPr id="18" name="Rectangle 120">
                <a:extLst>
                  <a:ext uri="{FF2B5EF4-FFF2-40B4-BE49-F238E27FC236}">
                    <a16:creationId xmlns:a16="http://schemas.microsoft.com/office/drawing/2014/main" id="{DA98077D-6F44-F844-2768-66DC5F4978B1}"/>
                  </a:ext>
                </a:extLst>
              </p:cNvPr>
              <p:cNvSpPr>
                <a:spLocks noRot="1" noChangeAspect="1" noMove="1" noResize="1" noEditPoints="1" noAdjustHandles="1" noChangeArrowheads="1" noChangeShapeType="1" noTextEdit="1"/>
              </p:cNvSpPr>
              <p:nvPr/>
            </p:nvSpPr>
            <p:spPr>
              <a:xfrm>
                <a:off x="8360105" y="5754562"/>
                <a:ext cx="681853" cy="584775"/>
              </a:xfrm>
              <a:prstGeom prst="rect">
                <a:avLst/>
              </a:prstGeom>
              <a:blipFill>
                <a:blip r:embed="rId3"/>
                <a:stretch>
                  <a:fillRect b="-2128"/>
                </a:stretch>
              </a:blipFill>
            </p:spPr>
            <p:txBody>
              <a:bodyPr/>
              <a:lstStyle/>
              <a:p>
                <a:r>
                  <a:rPr lang="zh-CN" altLang="en-US">
                    <a:noFill/>
                  </a:rPr>
                  <a:t> </a:t>
                </a:r>
              </a:p>
            </p:txBody>
          </p:sp>
        </mc:Fallback>
      </mc:AlternateContent>
      <p:cxnSp>
        <p:nvCxnSpPr>
          <p:cNvPr id="19" name="Straight Arrow Connector 121">
            <a:extLst>
              <a:ext uri="{FF2B5EF4-FFF2-40B4-BE49-F238E27FC236}">
                <a16:creationId xmlns:a16="http://schemas.microsoft.com/office/drawing/2014/main" id="{1B5B82EA-BB1E-44C1-3FBD-1807BFEA9335}"/>
              </a:ext>
            </a:extLst>
          </p:cNvPr>
          <p:cNvCxnSpPr>
            <a:cxnSpLocks/>
            <a:stCxn id="20" idx="0"/>
            <a:endCxn id="28" idx="4"/>
          </p:cNvCxnSpPr>
          <p:nvPr/>
        </p:nvCxnSpPr>
        <p:spPr>
          <a:xfrm flipH="1" flipV="1">
            <a:off x="10153713" y="5483606"/>
            <a:ext cx="2450" cy="26619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22">
                <a:extLst>
                  <a:ext uri="{FF2B5EF4-FFF2-40B4-BE49-F238E27FC236}">
                    <a16:creationId xmlns:a16="http://schemas.microsoft.com/office/drawing/2014/main" id="{33F5FE06-F39C-5061-2191-8E789BA4AC12}"/>
                  </a:ext>
                </a:extLst>
              </p:cNvPr>
              <p:cNvSpPr/>
              <p:nvPr/>
            </p:nvSpPr>
            <p:spPr>
              <a:xfrm>
                <a:off x="9801675" y="5749796"/>
                <a:ext cx="70897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a:latin typeface="Cambria Math" panose="02040503050406030204" pitchFamily="18" charset="0"/>
                            </a:rPr>
                            <m:t>𝑥</m:t>
                          </m:r>
                        </m:e>
                        <m:sub>
                          <m:r>
                            <a:rPr lang="en-US" sz="3200" b="0" i="1" dirty="0" smtClean="0">
                              <a:latin typeface="Cambria Math" panose="02040503050406030204" pitchFamily="18" charset="0"/>
                            </a:rPr>
                            <m:t>𝑑</m:t>
                          </m:r>
                        </m:sub>
                      </m:sSub>
                    </m:oMath>
                  </m:oMathPara>
                </a14:m>
                <a:endParaRPr lang="en-US" sz="3200" dirty="0"/>
              </a:p>
            </p:txBody>
          </p:sp>
        </mc:Choice>
        <mc:Fallback xmlns="">
          <p:sp>
            <p:nvSpPr>
              <p:cNvPr id="20" name="Rectangle 122">
                <a:extLst>
                  <a:ext uri="{FF2B5EF4-FFF2-40B4-BE49-F238E27FC236}">
                    <a16:creationId xmlns:a16="http://schemas.microsoft.com/office/drawing/2014/main" id="{33F5FE06-F39C-5061-2191-8E789BA4AC12}"/>
                  </a:ext>
                </a:extLst>
              </p:cNvPr>
              <p:cNvSpPr>
                <a:spLocks noRot="1" noChangeAspect="1" noMove="1" noResize="1" noEditPoints="1" noAdjustHandles="1" noChangeArrowheads="1" noChangeShapeType="1" noTextEdit="1"/>
              </p:cNvSpPr>
              <p:nvPr/>
            </p:nvSpPr>
            <p:spPr>
              <a:xfrm>
                <a:off x="9801675" y="5749796"/>
                <a:ext cx="708976" cy="584775"/>
              </a:xfrm>
              <a:prstGeom prst="rect">
                <a:avLst/>
              </a:prstGeom>
              <a:blipFill>
                <a:blip r:embed="rId4"/>
                <a:stretch>
                  <a:fillRect b="-8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Rectangle 123">
                <a:extLst>
                  <a:ext uri="{FF2B5EF4-FFF2-40B4-BE49-F238E27FC236}">
                    <a16:creationId xmlns:a16="http://schemas.microsoft.com/office/drawing/2014/main" id="{BD08BF88-C167-3A5D-1EBB-0334D35CD5A5}"/>
                  </a:ext>
                </a:extLst>
              </p:cNvPr>
              <p:cNvSpPr/>
              <p:nvPr/>
            </p:nvSpPr>
            <p:spPr>
              <a:xfrm>
                <a:off x="10919291" y="5246033"/>
                <a:ext cx="5052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1</m:t>
                      </m:r>
                    </m:oMath>
                  </m:oMathPara>
                </a14:m>
                <a:endParaRPr lang="en-US" sz="3200" dirty="0"/>
              </a:p>
            </p:txBody>
          </p:sp>
        </mc:Choice>
        <mc:Fallback xmlns="">
          <p:sp>
            <p:nvSpPr>
              <p:cNvPr id="21" name="Rectangle 123">
                <a:extLst>
                  <a:ext uri="{FF2B5EF4-FFF2-40B4-BE49-F238E27FC236}">
                    <a16:creationId xmlns:a16="http://schemas.microsoft.com/office/drawing/2014/main" id="{BD08BF88-C167-3A5D-1EBB-0334D35CD5A5}"/>
                  </a:ext>
                </a:extLst>
              </p:cNvPr>
              <p:cNvSpPr>
                <a:spLocks noRot="1" noChangeAspect="1" noMove="1" noResize="1" noEditPoints="1" noAdjustHandles="1" noChangeArrowheads="1" noChangeShapeType="1" noTextEdit="1"/>
              </p:cNvSpPr>
              <p:nvPr/>
            </p:nvSpPr>
            <p:spPr>
              <a:xfrm>
                <a:off x="10919291" y="5246033"/>
                <a:ext cx="505267" cy="584775"/>
              </a:xfrm>
              <a:prstGeom prst="rect">
                <a:avLst/>
              </a:prstGeom>
              <a:blipFill>
                <a:blip r:embed="rId5"/>
                <a:stretch>
                  <a:fillRect r="-24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Rectangle 124">
                <a:extLst>
                  <a:ext uri="{FF2B5EF4-FFF2-40B4-BE49-F238E27FC236}">
                    <a16:creationId xmlns:a16="http://schemas.microsoft.com/office/drawing/2014/main" id="{E75ECBC0-DDF8-8142-F343-6828C5E1B639}"/>
                  </a:ext>
                </a:extLst>
              </p:cNvPr>
              <p:cNvSpPr/>
              <p:nvPr/>
            </p:nvSpPr>
            <p:spPr>
              <a:xfrm>
                <a:off x="8985136" y="5710640"/>
                <a:ext cx="58702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m:t>
                      </m:r>
                    </m:oMath>
                  </m:oMathPara>
                </a14:m>
                <a:endParaRPr lang="en-US" sz="3200" dirty="0"/>
              </a:p>
            </p:txBody>
          </p:sp>
        </mc:Choice>
        <mc:Fallback xmlns="">
          <p:sp>
            <p:nvSpPr>
              <p:cNvPr id="22" name="Rectangle 124">
                <a:extLst>
                  <a:ext uri="{FF2B5EF4-FFF2-40B4-BE49-F238E27FC236}">
                    <a16:creationId xmlns:a16="http://schemas.microsoft.com/office/drawing/2014/main" id="{E75ECBC0-DDF8-8142-F343-6828C5E1B639}"/>
                  </a:ext>
                </a:extLst>
              </p:cNvPr>
              <p:cNvSpPr>
                <a:spLocks noRot="1" noChangeAspect="1" noMove="1" noResize="1" noEditPoints="1" noAdjustHandles="1" noChangeArrowheads="1" noChangeShapeType="1" noTextEdit="1"/>
              </p:cNvSpPr>
              <p:nvPr/>
            </p:nvSpPr>
            <p:spPr>
              <a:xfrm>
                <a:off x="8985136" y="5710640"/>
                <a:ext cx="587020" cy="584775"/>
              </a:xfrm>
              <a:prstGeom prst="rect">
                <a:avLst/>
              </a:prstGeom>
              <a:blipFill>
                <a:blip r:embed="rId6"/>
                <a:stretch>
                  <a:fillRect/>
                </a:stretch>
              </a:blipFill>
            </p:spPr>
            <p:txBody>
              <a:bodyPr/>
              <a:lstStyle/>
              <a:p>
                <a:r>
                  <a:rPr lang="zh-CN" altLang="en-US">
                    <a:noFill/>
                  </a:rPr>
                  <a:t> </a:t>
                </a:r>
              </a:p>
            </p:txBody>
          </p:sp>
        </mc:Fallback>
      </mc:AlternateContent>
      <p:sp>
        <p:nvSpPr>
          <p:cNvPr id="23" name="Oval 125">
            <a:extLst>
              <a:ext uri="{FF2B5EF4-FFF2-40B4-BE49-F238E27FC236}">
                <a16:creationId xmlns:a16="http://schemas.microsoft.com/office/drawing/2014/main" id="{698E6213-238D-5873-BA13-63E5614CD5F0}"/>
              </a:ext>
            </a:extLst>
          </p:cNvPr>
          <p:cNvSpPr/>
          <p:nvPr/>
        </p:nvSpPr>
        <p:spPr>
          <a:xfrm>
            <a:off x="7462214" y="4598146"/>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26">
            <a:extLst>
              <a:ext uri="{FF2B5EF4-FFF2-40B4-BE49-F238E27FC236}">
                <a16:creationId xmlns:a16="http://schemas.microsoft.com/office/drawing/2014/main" id="{BCBE5DCB-2228-56DE-2165-BCF331F4E5D6}"/>
              </a:ext>
            </a:extLst>
          </p:cNvPr>
          <p:cNvSpPr/>
          <p:nvPr/>
        </p:nvSpPr>
        <p:spPr>
          <a:xfrm>
            <a:off x="8600458" y="4603771"/>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27">
            <a:extLst>
              <a:ext uri="{FF2B5EF4-FFF2-40B4-BE49-F238E27FC236}">
                <a16:creationId xmlns:a16="http://schemas.microsoft.com/office/drawing/2014/main" id="{B9A1FA3E-74D0-6C00-9778-4598DB099B21}"/>
              </a:ext>
            </a:extLst>
          </p:cNvPr>
          <p:cNvSpPr/>
          <p:nvPr/>
        </p:nvSpPr>
        <p:spPr>
          <a:xfrm>
            <a:off x="10051973" y="4590145"/>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28">
            <a:extLst>
              <a:ext uri="{FF2B5EF4-FFF2-40B4-BE49-F238E27FC236}">
                <a16:creationId xmlns:a16="http://schemas.microsoft.com/office/drawing/2014/main" id="{01738CFD-EBD1-E4E4-C698-C7385FEB1BFB}"/>
              </a:ext>
            </a:extLst>
          </p:cNvPr>
          <p:cNvSpPr/>
          <p:nvPr/>
        </p:nvSpPr>
        <p:spPr>
          <a:xfrm>
            <a:off x="7495824" y="5331210"/>
            <a:ext cx="136272"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29">
            <a:extLst>
              <a:ext uri="{FF2B5EF4-FFF2-40B4-BE49-F238E27FC236}">
                <a16:creationId xmlns:a16="http://schemas.microsoft.com/office/drawing/2014/main" id="{A605E5F3-1863-BED9-9852-B0D6EA5AF909}"/>
              </a:ext>
            </a:extLst>
          </p:cNvPr>
          <p:cNvSpPr/>
          <p:nvPr/>
        </p:nvSpPr>
        <p:spPr>
          <a:xfrm>
            <a:off x="8634065" y="5326446"/>
            <a:ext cx="136272"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30">
            <a:extLst>
              <a:ext uri="{FF2B5EF4-FFF2-40B4-BE49-F238E27FC236}">
                <a16:creationId xmlns:a16="http://schemas.microsoft.com/office/drawing/2014/main" id="{C65F2E0A-2E29-D385-B0AE-22D2F30E2F84}"/>
              </a:ext>
            </a:extLst>
          </p:cNvPr>
          <p:cNvSpPr/>
          <p:nvPr/>
        </p:nvSpPr>
        <p:spPr>
          <a:xfrm>
            <a:off x="10085577" y="5335970"/>
            <a:ext cx="136272"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131">
            <a:extLst>
              <a:ext uri="{FF2B5EF4-FFF2-40B4-BE49-F238E27FC236}">
                <a16:creationId xmlns:a16="http://schemas.microsoft.com/office/drawing/2014/main" id="{6A2DEF76-9EA8-B6B2-8CDB-30E375525B83}"/>
              </a:ext>
            </a:extLst>
          </p:cNvPr>
          <p:cNvCxnSpPr>
            <a:cxnSpLocks/>
            <a:stCxn id="26" idx="0"/>
            <a:endCxn id="23" idx="4"/>
          </p:cNvCxnSpPr>
          <p:nvPr/>
        </p:nvCxnSpPr>
        <p:spPr>
          <a:xfrm flipH="1" flipV="1">
            <a:off x="7553654" y="4781026"/>
            <a:ext cx="10306" cy="55018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132">
            <a:extLst>
              <a:ext uri="{FF2B5EF4-FFF2-40B4-BE49-F238E27FC236}">
                <a16:creationId xmlns:a16="http://schemas.microsoft.com/office/drawing/2014/main" id="{517E1968-B262-81A3-C1AA-8CEFAE758616}"/>
              </a:ext>
            </a:extLst>
          </p:cNvPr>
          <p:cNvCxnSpPr>
            <a:cxnSpLocks/>
            <a:stCxn id="27" idx="0"/>
            <a:endCxn id="24" idx="4"/>
          </p:cNvCxnSpPr>
          <p:nvPr/>
        </p:nvCxnSpPr>
        <p:spPr>
          <a:xfrm flipH="1" flipV="1">
            <a:off x="8691898" y="4786651"/>
            <a:ext cx="10303" cy="539795"/>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33">
            <a:extLst>
              <a:ext uri="{FF2B5EF4-FFF2-40B4-BE49-F238E27FC236}">
                <a16:creationId xmlns:a16="http://schemas.microsoft.com/office/drawing/2014/main" id="{8ED690D4-1DDD-FFFD-0D1E-96DF1CF4EB0D}"/>
              </a:ext>
            </a:extLst>
          </p:cNvPr>
          <p:cNvCxnSpPr>
            <a:cxnSpLocks/>
            <a:stCxn id="28" idx="0"/>
            <a:endCxn id="25" idx="4"/>
          </p:cNvCxnSpPr>
          <p:nvPr/>
        </p:nvCxnSpPr>
        <p:spPr>
          <a:xfrm flipH="1" flipV="1">
            <a:off x="10143413" y="4773025"/>
            <a:ext cx="10300" cy="562945"/>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134">
            <a:extLst>
              <a:ext uri="{FF2B5EF4-FFF2-40B4-BE49-F238E27FC236}">
                <a16:creationId xmlns:a16="http://schemas.microsoft.com/office/drawing/2014/main" id="{0E89FD40-D076-7455-689A-91EC718AA5C0}"/>
              </a:ext>
            </a:extLst>
          </p:cNvPr>
          <p:cNvCxnSpPr>
            <a:cxnSpLocks/>
            <a:stCxn id="21" idx="0"/>
            <a:endCxn id="25" idx="4"/>
          </p:cNvCxnSpPr>
          <p:nvPr/>
        </p:nvCxnSpPr>
        <p:spPr>
          <a:xfrm flipH="1" flipV="1">
            <a:off x="10143413" y="4773025"/>
            <a:ext cx="1028512" cy="473008"/>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35">
            <a:extLst>
              <a:ext uri="{FF2B5EF4-FFF2-40B4-BE49-F238E27FC236}">
                <a16:creationId xmlns:a16="http://schemas.microsoft.com/office/drawing/2014/main" id="{B949A99C-9327-A6FA-4A88-C24B5CA797DB}"/>
              </a:ext>
            </a:extLst>
          </p:cNvPr>
          <p:cNvCxnSpPr>
            <a:cxnSpLocks/>
            <a:stCxn id="21" idx="0"/>
            <a:endCxn id="24" idx="4"/>
          </p:cNvCxnSpPr>
          <p:nvPr/>
        </p:nvCxnSpPr>
        <p:spPr>
          <a:xfrm flipH="1" flipV="1">
            <a:off x="8691898" y="4786651"/>
            <a:ext cx="2480027" cy="45938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136">
            <a:extLst>
              <a:ext uri="{FF2B5EF4-FFF2-40B4-BE49-F238E27FC236}">
                <a16:creationId xmlns:a16="http://schemas.microsoft.com/office/drawing/2014/main" id="{DD75BF79-5550-3E64-A8B8-64F2557004AA}"/>
              </a:ext>
            </a:extLst>
          </p:cNvPr>
          <p:cNvCxnSpPr>
            <a:cxnSpLocks/>
            <a:stCxn id="21" idx="0"/>
            <a:endCxn id="23" idx="4"/>
          </p:cNvCxnSpPr>
          <p:nvPr/>
        </p:nvCxnSpPr>
        <p:spPr>
          <a:xfrm flipH="1" flipV="1">
            <a:off x="7553654" y="4781026"/>
            <a:ext cx="3618271" cy="465007"/>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137">
            <a:extLst>
              <a:ext uri="{FF2B5EF4-FFF2-40B4-BE49-F238E27FC236}">
                <a16:creationId xmlns:a16="http://schemas.microsoft.com/office/drawing/2014/main" id="{BC4DC319-C611-44A6-D713-26C300B43270}"/>
              </a:ext>
            </a:extLst>
          </p:cNvPr>
          <p:cNvCxnSpPr>
            <a:cxnSpLocks/>
            <a:stCxn id="26" idx="1"/>
            <a:endCxn id="24" idx="4"/>
          </p:cNvCxnSpPr>
          <p:nvPr/>
        </p:nvCxnSpPr>
        <p:spPr>
          <a:xfrm flipV="1">
            <a:off x="7515781" y="4786651"/>
            <a:ext cx="1176117" cy="56618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138">
            <a:extLst>
              <a:ext uri="{FF2B5EF4-FFF2-40B4-BE49-F238E27FC236}">
                <a16:creationId xmlns:a16="http://schemas.microsoft.com/office/drawing/2014/main" id="{32BBBFCB-7EDD-1145-CC09-474CCA8FC1F0}"/>
              </a:ext>
            </a:extLst>
          </p:cNvPr>
          <p:cNvCxnSpPr>
            <a:cxnSpLocks/>
            <a:stCxn id="26" idx="1"/>
            <a:endCxn id="25" idx="4"/>
          </p:cNvCxnSpPr>
          <p:nvPr/>
        </p:nvCxnSpPr>
        <p:spPr>
          <a:xfrm flipV="1">
            <a:off x="7515781" y="4773025"/>
            <a:ext cx="2627632" cy="579806"/>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139">
            <a:extLst>
              <a:ext uri="{FF2B5EF4-FFF2-40B4-BE49-F238E27FC236}">
                <a16:creationId xmlns:a16="http://schemas.microsoft.com/office/drawing/2014/main" id="{63EDCCF0-C81B-C981-BF26-DAE1F8A21D91}"/>
              </a:ext>
            </a:extLst>
          </p:cNvPr>
          <p:cNvCxnSpPr>
            <a:cxnSpLocks/>
            <a:stCxn id="27" idx="0"/>
            <a:endCxn id="23" idx="4"/>
          </p:cNvCxnSpPr>
          <p:nvPr/>
        </p:nvCxnSpPr>
        <p:spPr>
          <a:xfrm flipH="1" flipV="1">
            <a:off x="7553654" y="4781026"/>
            <a:ext cx="1148547" cy="54542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140">
            <a:extLst>
              <a:ext uri="{FF2B5EF4-FFF2-40B4-BE49-F238E27FC236}">
                <a16:creationId xmlns:a16="http://schemas.microsoft.com/office/drawing/2014/main" id="{134457CF-6702-E502-6092-4B5BF5CD4C76}"/>
              </a:ext>
            </a:extLst>
          </p:cNvPr>
          <p:cNvCxnSpPr>
            <a:cxnSpLocks/>
            <a:stCxn id="27" idx="0"/>
            <a:endCxn id="25" idx="4"/>
          </p:cNvCxnSpPr>
          <p:nvPr/>
        </p:nvCxnSpPr>
        <p:spPr>
          <a:xfrm flipV="1">
            <a:off x="8702201" y="4773025"/>
            <a:ext cx="1441212" cy="55342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141">
            <a:extLst>
              <a:ext uri="{FF2B5EF4-FFF2-40B4-BE49-F238E27FC236}">
                <a16:creationId xmlns:a16="http://schemas.microsoft.com/office/drawing/2014/main" id="{F5F5ED53-6E61-D6F5-D6D8-823B229DBBCC}"/>
              </a:ext>
            </a:extLst>
          </p:cNvPr>
          <p:cNvCxnSpPr>
            <a:cxnSpLocks/>
            <a:stCxn id="28" idx="0"/>
            <a:endCxn id="23" idx="4"/>
          </p:cNvCxnSpPr>
          <p:nvPr/>
        </p:nvCxnSpPr>
        <p:spPr>
          <a:xfrm flipH="1" flipV="1">
            <a:off x="7553654" y="4781026"/>
            <a:ext cx="2600059" cy="55494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142">
            <a:extLst>
              <a:ext uri="{FF2B5EF4-FFF2-40B4-BE49-F238E27FC236}">
                <a16:creationId xmlns:a16="http://schemas.microsoft.com/office/drawing/2014/main" id="{83FD6552-01A4-2766-0AFC-773A018D69F9}"/>
              </a:ext>
            </a:extLst>
          </p:cNvPr>
          <p:cNvCxnSpPr>
            <a:cxnSpLocks/>
            <a:stCxn id="28" idx="0"/>
            <a:endCxn id="24" idx="4"/>
          </p:cNvCxnSpPr>
          <p:nvPr/>
        </p:nvCxnSpPr>
        <p:spPr>
          <a:xfrm flipH="1" flipV="1">
            <a:off x="8691898" y="4786651"/>
            <a:ext cx="1461815" cy="549319"/>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143">
                <a:extLst>
                  <a:ext uri="{FF2B5EF4-FFF2-40B4-BE49-F238E27FC236}">
                    <a16:creationId xmlns:a16="http://schemas.microsoft.com/office/drawing/2014/main" id="{94906E15-25D3-73E3-D3C3-D3A010250FAA}"/>
                  </a:ext>
                </a:extLst>
              </p:cNvPr>
              <p:cNvSpPr/>
              <p:nvPr/>
            </p:nvSpPr>
            <p:spPr>
              <a:xfrm>
                <a:off x="6815887" y="4340288"/>
                <a:ext cx="796436"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1,1</m:t>
                          </m:r>
                        </m:sub>
                      </m:sSub>
                    </m:oMath>
                  </m:oMathPara>
                </a14:m>
                <a:endParaRPr lang="en-US" sz="2800" dirty="0"/>
              </a:p>
            </p:txBody>
          </p:sp>
        </mc:Choice>
        <mc:Fallback xmlns="">
          <p:sp>
            <p:nvSpPr>
              <p:cNvPr id="41" name="Rectangle 143">
                <a:extLst>
                  <a:ext uri="{FF2B5EF4-FFF2-40B4-BE49-F238E27FC236}">
                    <a16:creationId xmlns:a16="http://schemas.microsoft.com/office/drawing/2014/main" id="{94906E15-25D3-73E3-D3C3-D3A010250FAA}"/>
                  </a:ext>
                </a:extLst>
              </p:cNvPr>
              <p:cNvSpPr>
                <a:spLocks noRot="1" noChangeAspect="1" noMove="1" noResize="1" noEditPoints="1" noAdjustHandles="1" noChangeArrowheads="1" noChangeShapeType="1" noTextEdit="1"/>
              </p:cNvSpPr>
              <p:nvPr/>
            </p:nvSpPr>
            <p:spPr>
              <a:xfrm>
                <a:off x="6815887" y="4340288"/>
                <a:ext cx="796436" cy="54213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Rectangle 144">
                <a:extLst>
                  <a:ext uri="{FF2B5EF4-FFF2-40B4-BE49-F238E27FC236}">
                    <a16:creationId xmlns:a16="http://schemas.microsoft.com/office/drawing/2014/main" id="{64CA65C7-DA99-B81F-D5E9-41FA464C9781}"/>
                  </a:ext>
                </a:extLst>
              </p:cNvPr>
              <p:cNvSpPr/>
              <p:nvPr/>
            </p:nvSpPr>
            <p:spPr>
              <a:xfrm>
                <a:off x="7909483" y="4287772"/>
                <a:ext cx="796436"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1,2</m:t>
                          </m:r>
                        </m:sub>
                      </m:sSub>
                    </m:oMath>
                  </m:oMathPara>
                </a14:m>
                <a:endParaRPr lang="en-US" sz="2800" dirty="0"/>
              </a:p>
            </p:txBody>
          </p:sp>
        </mc:Choice>
        <mc:Fallback xmlns="">
          <p:sp>
            <p:nvSpPr>
              <p:cNvPr id="42" name="Rectangle 144">
                <a:extLst>
                  <a:ext uri="{FF2B5EF4-FFF2-40B4-BE49-F238E27FC236}">
                    <a16:creationId xmlns:a16="http://schemas.microsoft.com/office/drawing/2014/main" id="{64CA65C7-DA99-B81F-D5E9-41FA464C9781}"/>
                  </a:ext>
                </a:extLst>
              </p:cNvPr>
              <p:cNvSpPr>
                <a:spLocks noRot="1" noChangeAspect="1" noMove="1" noResize="1" noEditPoints="1" noAdjustHandles="1" noChangeArrowheads="1" noChangeShapeType="1" noTextEdit="1"/>
              </p:cNvSpPr>
              <p:nvPr/>
            </p:nvSpPr>
            <p:spPr>
              <a:xfrm>
                <a:off x="7909483" y="4287772"/>
                <a:ext cx="796436" cy="54213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Rectangle 145">
                <a:extLst>
                  <a:ext uri="{FF2B5EF4-FFF2-40B4-BE49-F238E27FC236}">
                    <a16:creationId xmlns:a16="http://schemas.microsoft.com/office/drawing/2014/main" id="{E5668389-D60C-9636-91EC-FDC4D2F2235E}"/>
                  </a:ext>
                </a:extLst>
              </p:cNvPr>
              <p:cNvSpPr/>
              <p:nvPr/>
            </p:nvSpPr>
            <p:spPr>
              <a:xfrm>
                <a:off x="9374537" y="4275339"/>
                <a:ext cx="818557"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1,</m:t>
                          </m:r>
                          <m:r>
                            <a:rPr lang="en-US" sz="2800" b="0" i="1" dirty="0" smtClean="0">
                              <a:latin typeface="Cambria Math" panose="02040503050406030204" pitchFamily="18" charset="0"/>
                            </a:rPr>
                            <m:t>𝑛</m:t>
                          </m:r>
                        </m:sub>
                      </m:sSub>
                    </m:oMath>
                  </m:oMathPara>
                </a14:m>
                <a:endParaRPr lang="en-US" sz="2800" dirty="0"/>
              </a:p>
            </p:txBody>
          </p:sp>
        </mc:Choice>
        <mc:Fallback xmlns="">
          <p:sp>
            <p:nvSpPr>
              <p:cNvPr id="43" name="Rectangle 145">
                <a:extLst>
                  <a:ext uri="{FF2B5EF4-FFF2-40B4-BE49-F238E27FC236}">
                    <a16:creationId xmlns:a16="http://schemas.microsoft.com/office/drawing/2014/main" id="{E5668389-D60C-9636-91EC-FDC4D2F2235E}"/>
                  </a:ext>
                </a:extLst>
              </p:cNvPr>
              <p:cNvSpPr>
                <a:spLocks noRot="1" noChangeAspect="1" noMove="1" noResize="1" noEditPoints="1" noAdjustHandles="1" noChangeArrowheads="1" noChangeShapeType="1" noTextEdit="1"/>
              </p:cNvSpPr>
              <p:nvPr/>
            </p:nvSpPr>
            <p:spPr>
              <a:xfrm>
                <a:off x="9374537" y="4275339"/>
                <a:ext cx="818557" cy="54213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Rectangle 146">
                <a:extLst>
                  <a:ext uri="{FF2B5EF4-FFF2-40B4-BE49-F238E27FC236}">
                    <a16:creationId xmlns:a16="http://schemas.microsoft.com/office/drawing/2014/main" id="{D2480571-B8EB-0CDE-20B4-4F8D54177B9B}"/>
                  </a:ext>
                </a:extLst>
              </p:cNvPr>
              <p:cNvSpPr/>
              <p:nvPr/>
            </p:nvSpPr>
            <p:spPr>
              <a:xfrm>
                <a:off x="6401988" y="4771766"/>
                <a:ext cx="1215782" cy="606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b="0" i="1" dirty="0" smtClean="0">
                              <a:latin typeface="Cambria Math" panose="02040503050406030204" pitchFamily="18" charset="0"/>
                            </a:rPr>
                            <m:t>𝑤</m:t>
                          </m:r>
                        </m:e>
                        <m:sub>
                          <m:r>
                            <a:rPr lang="en-US" sz="3200" b="0" i="1" dirty="0" smtClean="0">
                              <a:latin typeface="Cambria Math" panose="02040503050406030204" pitchFamily="18" charset="0"/>
                            </a:rPr>
                            <m:t>1,1,1</m:t>
                          </m:r>
                        </m:sub>
                      </m:sSub>
                    </m:oMath>
                  </m:oMathPara>
                </a14:m>
                <a:endParaRPr lang="en-US" sz="3200" dirty="0"/>
              </a:p>
            </p:txBody>
          </p:sp>
        </mc:Choice>
        <mc:Fallback xmlns="">
          <p:sp>
            <p:nvSpPr>
              <p:cNvPr id="44" name="Rectangle 146">
                <a:extLst>
                  <a:ext uri="{FF2B5EF4-FFF2-40B4-BE49-F238E27FC236}">
                    <a16:creationId xmlns:a16="http://schemas.microsoft.com/office/drawing/2014/main" id="{D2480571-B8EB-0CDE-20B4-4F8D54177B9B}"/>
                  </a:ext>
                </a:extLst>
              </p:cNvPr>
              <p:cNvSpPr>
                <a:spLocks noRot="1" noChangeAspect="1" noMove="1" noResize="1" noEditPoints="1" noAdjustHandles="1" noChangeArrowheads="1" noChangeShapeType="1" noTextEdit="1"/>
              </p:cNvSpPr>
              <p:nvPr/>
            </p:nvSpPr>
            <p:spPr>
              <a:xfrm>
                <a:off x="6401988" y="4771766"/>
                <a:ext cx="1215782" cy="606384"/>
              </a:xfrm>
              <a:prstGeom prst="rect">
                <a:avLst/>
              </a:prstGeom>
              <a:blipFill>
                <a:blip r:embed="rId10"/>
                <a:stretch>
                  <a:fillRect/>
                </a:stretch>
              </a:blipFill>
            </p:spPr>
            <p:txBody>
              <a:bodyPr/>
              <a:lstStyle/>
              <a:p>
                <a:r>
                  <a:rPr lang="zh-CN" altLang="en-US">
                    <a:noFill/>
                  </a:rPr>
                  <a:t> </a:t>
                </a:r>
              </a:p>
            </p:txBody>
          </p:sp>
        </mc:Fallback>
      </mc:AlternateContent>
      <p:sp>
        <p:nvSpPr>
          <p:cNvPr id="45" name="Oval 148">
            <a:extLst>
              <a:ext uri="{FF2B5EF4-FFF2-40B4-BE49-F238E27FC236}">
                <a16:creationId xmlns:a16="http://schemas.microsoft.com/office/drawing/2014/main" id="{22C89C00-1193-9396-AE28-A05171F2D3E8}"/>
              </a:ext>
            </a:extLst>
          </p:cNvPr>
          <p:cNvSpPr/>
          <p:nvPr/>
        </p:nvSpPr>
        <p:spPr>
          <a:xfrm>
            <a:off x="7174775" y="3719218"/>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49">
            <a:extLst>
              <a:ext uri="{FF2B5EF4-FFF2-40B4-BE49-F238E27FC236}">
                <a16:creationId xmlns:a16="http://schemas.microsoft.com/office/drawing/2014/main" id="{67E48D31-9BD0-AE61-815D-A4E051DE35A6}"/>
              </a:ext>
            </a:extLst>
          </p:cNvPr>
          <p:cNvSpPr/>
          <p:nvPr/>
        </p:nvSpPr>
        <p:spPr>
          <a:xfrm>
            <a:off x="8313020" y="3714452"/>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50">
            <a:extLst>
              <a:ext uri="{FF2B5EF4-FFF2-40B4-BE49-F238E27FC236}">
                <a16:creationId xmlns:a16="http://schemas.microsoft.com/office/drawing/2014/main" id="{CBB2CFA1-547E-17AC-71F2-1903F8627B24}"/>
              </a:ext>
            </a:extLst>
          </p:cNvPr>
          <p:cNvSpPr/>
          <p:nvPr/>
        </p:nvSpPr>
        <p:spPr>
          <a:xfrm>
            <a:off x="9764536" y="3723976"/>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151">
                <a:extLst>
                  <a:ext uri="{FF2B5EF4-FFF2-40B4-BE49-F238E27FC236}">
                    <a16:creationId xmlns:a16="http://schemas.microsoft.com/office/drawing/2014/main" id="{019726E5-D012-251C-FC95-7CA7385ACC83}"/>
                  </a:ext>
                </a:extLst>
              </p:cNvPr>
              <p:cNvSpPr/>
              <p:nvPr/>
            </p:nvSpPr>
            <p:spPr>
              <a:xfrm>
                <a:off x="10887950" y="3776310"/>
                <a:ext cx="5052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1</m:t>
                      </m:r>
                    </m:oMath>
                  </m:oMathPara>
                </a14:m>
                <a:endParaRPr lang="en-US" sz="3200" dirty="0"/>
              </a:p>
            </p:txBody>
          </p:sp>
        </mc:Choice>
        <mc:Fallback xmlns="">
          <p:sp>
            <p:nvSpPr>
              <p:cNvPr id="48" name="Rectangle 151">
                <a:extLst>
                  <a:ext uri="{FF2B5EF4-FFF2-40B4-BE49-F238E27FC236}">
                    <a16:creationId xmlns:a16="http://schemas.microsoft.com/office/drawing/2014/main" id="{019726E5-D012-251C-FC95-7CA7385ACC83}"/>
                  </a:ext>
                </a:extLst>
              </p:cNvPr>
              <p:cNvSpPr>
                <a:spLocks noRot="1" noChangeAspect="1" noMove="1" noResize="1" noEditPoints="1" noAdjustHandles="1" noChangeArrowheads="1" noChangeShapeType="1" noTextEdit="1"/>
              </p:cNvSpPr>
              <p:nvPr/>
            </p:nvSpPr>
            <p:spPr>
              <a:xfrm>
                <a:off x="10887950" y="3776310"/>
                <a:ext cx="505267" cy="58477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Rectangle 152">
                <a:extLst>
                  <a:ext uri="{FF2B5EF4-FFF2-40B4-BE49-F238E27FC236}">
                    <a16:creationId xmlns:a16="http://schemas.microsoft.com/office/drawing/2014/main" id="{A3953ABA-6ED6-D346-24AC-4CFA48F6FD30}"/>
                  </a:ext>
                </a:extLst>
              </p:cNvPr>
              <p:cNvSpPr/>
              <p:nvPr/>
            </p:nvSpPr>
            <p:spPr>
              <a:xfrm>
                <a:off x="7246080" y="3740338"/>
                <a:ext cx="830868"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1,1</m:t>
                          </m:r>
                        </m:sub>
                      </m:sSub>
                    </m:oMath>
                  </m:oMathPara>
                </a14:m>
                <a:endParaRPr lang="en-US" sz="2800" dirty="0"/>
              </a:p>
            </p:txBody>
          </p:sp>
        </mc:Choice>
        <mc:Fallback xmlns="">
          <p:sp>
            <p:nvSpPr>
              <p:cNvPr id="49" name="Rectangle 152">
                <a:extLst>
                  <a:ext uri="{FF2B5EF4-FFF2-40B4-BE49-F238E27FC236}">
                    <a16:creationId xmlns:a16="http://schemas.microsoft.com/office/drawing/2014/main" id="{A3953ABA-6ED6-D346-24AC-4CFA48F6FD30}"/>
                  </a:ext>
                </a:extLst>
              </p:cNvPr>
              <p:cNvSpPr>
                <a:spLocks noRot="1" noChangeAspect="1" noMove="1" noResize="1" noEditPoints="1" noAdjustHandles="1" noChangeArrowheads="1" noChangeShapeType="1" noTextEdit="1"/>
              </p:cNvSpPr>
              <p:nvPr/>
            </p:nvSpPr>
            <p:spPr>
              <a:xfrm>
                <a:off x="7246080" y="3740338"/>
                <a:ext cx="830868" cy="54213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Rectangle 153">
                <a:extLst>
                  <a:ext uri="{FF2B5EF4-FFF2-40B4-BE49-F238E27FC236}">
                    <a16:creationId xmlns:a16="http://schemas.microsoft.com/office/drawing/2014/main" id="{E11B3449-D9DE-E45A-71A8-5FAC605218B2}"/>
                  </a:ext>
                </a:extLst>
              </p:cNvPr>
              <p:cNvSpPr/>
              <p:nvPr/>
            </p:nvSpPr>
            <p:spPr>
              <a:xfrm>
                <a:off x="8397547" y="3757270"/>
                <a:ext cx="830868"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1,2</m:t>
                          </m:r>
                        </m:sub>
                      </m:sSub>
                    </m:oMath>
                  </m:oMathPara>
                </a14:m>
                <a:endParaRPr lang="en-US" sz="2800" dirty="0"/>
              </a:p>
            </p:txBody>
          </p:sp>
        </mc:Choice>
        <mc:Fallback xmlns="">
          <p:sp>
            <p:nvSpPr>
              <p:cNvPr id="50" name="Rectangle 153">
                <a:extLst>
                  <a:ext uri="{FF2B5EF4-FFF2-40B4-BE49-F238E27FC236}">
                    <a16:creationId xmlns:a16="http://schemas.microsoft.com/office/drawing/2014/main" id="{E11B3449-D9DE-E45A-71A8-5FAC605218B2}"/>
                  </a:ext>
                </a:extLst>
              </p:cNvPr>
              <p:cNvSpPr>
                <a:spLocks noRot="1" noChangeAspect="1" noMove="1" noResize="1" noEditPoints="1" noAdjustHandles="1" noChangeArrowheads="1" noChangeShapeType="1" noTextEdit="1"/>
              </p:cNvSpPr>
              <p:nvPr/>
            </p:nvSpPr>
            <p:spPr>
              <a:xfrm>
                <a:off x="8397547" y="3757270"/>
                <a:ext cx="830868" cy="54213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Rectangle 154">
                <a:extLst>
                  <a:ext uri="{FF2B5EF4-FFF2-40B4-BE49-F238E27FC236}">
                    <a16:creationId xmlns:a16="http://schemas.microsoft.com/office/drawing/2014/main" id="{A5365596-CCF5-EEB0-8F7A-706E8FBB804C}"/>
                  </a:ext>
                </a:extLst>
              </p:cNvPr>
              <p:cNvSpPr/>
              <p:nvPr/>
            </p:nvSpPr>
            <p:spPr>
              <a:xfrm>
                <a:off x="9735282" y="3791135"/>
                <a:ext cx="852989"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1,</m:t>
                          </m:r>
                          <m:r>
                            <a:rPr lang="en-US" sz="2800" b="0" i="1" dirty="0" smtClean="0">
                              <a:latin typeface="Cambria Math" panose="02040503050406030204" pitchFamily="18" charset="0"/>
                            </a:rPr>
                            <m:t>𝑛</m:t>
                          </m:r>
                        </m:sub>
                      </m:sSub>
                    </m:oMath>
                  </m:oMathPara>
                </a14:m>
                <a:endParaRPr lang="en-US" sz="2800" dirty="0"/>
              </a:p>
            </p:txBody>
          </p:sp>
        </mc:Choice>
        <mc:Fallback xmlns="">
          <p:sp>
            <p:nvSpPr>
              <p:cNvPr id="51" name="Rectangle 154">
                <a:extLst>
                  <a:ext uri="{FF2B5EF4-FFF2-40B4-BE49-F238E27FC236}">
                    <a16:creationId xmlns:a16="http://schemas.microsoft.com/office/drawing/2014/main" id="{A5365596-CCF5-EEB0-8F7A-706E8FBB804C}"/>
                  </a:ext>
                </a:extLst>
              </p:cNvPr>
              <p:cNvSpPr>
                <a:spLocks noRot="1" noChangeAspect="1" noMove="1" noResize="1" noEditPoints="1" noAdjustHandles="1" noChangeArrowheads="1" noChangeShapeType="1" noTextEdit="1"/>
              </p:cNvSpPr>
              <p:nvPr/>
            </p:nvSpPr>
            <p:spPr>
              <a:xfrm>
                <a:off x="9735282" y="3791135"/>
                <a:ext cx="852989" cy="54213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Rectangle 155">
                <a:extLst>
                  <a:ext uri="{FF2B5EF4-FFF2-40B4-BE49-F238E27FC236}">
                    <a16:creationId xmlns:a16="http://schemas.microsoft.com/office/drawing/2014/main" id="{12BAF8FC-8DFE-3120-B4B1-C815383964C6}"/>
                  </a:ext>
                </a:extLst>
              </p:cNvPr>
              <p:cNvSpPr/>
              <p:nvPr/>
            </p:nvSpPr>
            <p:spPr>
              <a:xfrm>
                <a:off x="9060158" y="3652495"/>
                <a:ext cx="58702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m:t>
                      </m:r>
                    </m:oMath>
                  </m:oMathPara>
                </a14:m>
                <a:endParaRPr lang="en-US" sz="3200" dirty="0"/>
              </a:p>
            </p:txBody>
          </p:sp>
        </mc:Choice>
        <mc:Fallback xmlns="">
          <p:sp>
            <p:nvSpPr>
              <p:cNvPr id="52" name="Rectangle 155">
                <a:extLst>
                  <a:ext uri="{FF2B5EF4-FFF2-40B4-BE49-F238E27FC236}">
                    <a16:creationId xmlns:a16="http://schemas.microsoft.com/office/drawing/2014/main" id="{12BAF8FC-8DFE-3120-B4B1-C815383964C6}"/>
                  </a:ext>
                </a:extLst>
              </p:cNvPr>
              <p:cNvSpPr>
                <a:spLocks noRot="1" noChangeAspect="1" noMove="1" noResize="1" noEditPoints="1" noAdjustHandles="1" noChangeArrowheads="1" noChangeShapeType="1" noTextEdit="1"/>
              </p:cNvSpPr>
              <p:nvPr/>
            </p:nvSpPr>
            <p:spPr>
              <a:xfrm>
                <a:off x="9060158" y="3652495"/>
                <a:ext cx="587020" cy="584775"/>
              </a:xfrm>
              <a:prstGeom prst="rect">
                <a:avLst/>
              </a:prstGeom>
              <a:blipFill>
                <a:blip r:embed="rId6"/>
                <a:stretch>
                  <a:fillRect/>
                </a:stretch>
              </a:blipFill>
            </p:spPr>
            <p:txBody>
              <a:bodyPr/>
              <a:lstStyle/>
              <a:p>
                <a:r>
                  <a:rPr lang="zh-CN" altLang="en-US">
                    <a:noFill/>
                  </a:rPr>
                  <a:t> </a:t>
                </a:r>
              </a:p>
            </p:txBody>
          </p:sp>
        </mc:Fallback>
      </mc:AlternateContent>
      <p:cxnSp>
        <p:nvCxnSpPr>
          <p:cNvPr id="53" name="Straight Arrow Connector 156">
            <a:extLst>
              <a:ext uri="{FF2B5EF4-FFF2-40B4-BE49-F238E27FC236}">
                <a16:creationId xmlns:a16="http://schemas.microsoft.com/office/drawing/2014/main" id="{7A2F2E14-E18C-1998-D984-2852E554F4F2}"/>
              </a:ext>
            </a:extLst>
          </p:cNvPr>
          <p:cNvCxnSpPr>
            <a:cxnSpLocks/>
            <a:stCxn id="23" idx="0"/>
            <a:endCxn id="45" idx="4"/>
          </p:cNvCxnSpPr>
          <p:nvPr/>
        </p:nvCxnSpPr>
        <p:spPr>
          <a:xfrm flipV="1">
            <a:off x="7553654" y="4421745"/>
            <a:ext cx="263" cy="17640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157">
            <a:extLst>
              <a:ext uri="{FF2B5EF4-FFF2-40B4-BE49-F238E27FC236}">
                <a16:creationId xmlns:a16="http://schemas.microsoft.com/office/drawing/2014/main" id="{658CA97F-4DDE-4F82-64EB-E5E43C86D82F}"/>
              </a:ext>
            </a:extLst>
          </p:cNvPr>
          <p:cNvCxnSpPr>
            <a:cxnSpLocks/>
            <a:stCxn id="24" idx="0"/>
            <a:endCxn id="46" idx="4"/>
          </p:cNvCxnSpPr>
          <p:nvPr/>
        </p:nvCxnSpPr>
        <p:spPr>
          <a:xfrm flipV="1">
            <a:off x="8691898" y="4416979"/>
            <a:ext cx="264" cy="18679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158">
            <a:extLst>
              <a:ext uri="{FF2B5EF4-FFF2-40B4-BE49-F238E27FC236}">
                <a16:creationId xmlns:a16="http://schemas.microsoft.com/office/drawing/2014/main" id="{414C6216-ADB3-2C7F-ABCA-6DA92FA5BCCF}"/>
              </a:ext>
            </a:extLst>
          </p:cNvPr>
          <p:cNvCxnSpPr>
            <a:cxnSpLocks/>
            <a:stCxn id="25" idx="0"/>
            <a:endCxn id="47" idx="4"/>
          </p:cNvCxnSpPr>
          <p:nvPr/>
        </p:nvCxnSpPr>
        <p:spPr>
          <a:xfrm flipV="1">
            <a:off x="10143413" y="4426503"/>
            <a:ext cx="265" cy="16364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 name="Oval 159">
            <a:extLst>
              <a:ext uri="{FF2B5EF4-FFF2-40B4-BE49-F238E27FC236}">
                <a16:creationId xmlns:a16="http://schemas.microsoft.com/office/drawing/2014/main" id="{4177190E-A27C-7BBC-D037-3625C67D5940}"/>
              </a:ext>
            </a:extLst>
          </p:cNvPr>
          <p:cNvSpPr/>
          <p:nvPr/>
        </p:nvSpPr>
        <p:spPr>
          <a:xfrm>
            <a:off x="7452566" y="2862694"/>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160">
            <a:extLst>
              <a:ext uri="{FF2B5EF4-FFF2-40B4-BE49-F238E27FC236}">
                <a16:creationId xmlns:a16="http://schemas.microsoft.com/office/drawing/2014/main" id="{800DB404-8FBD-1B1E-1FD1-AE9F87005F69}"/>
              </a:ext>
            </a:extLst>
          </p:cNvPr>
          <p:cNvSpPr/>
          <p:nvPr/>
        </p:nvSpPr>
        <p:spPr>
          <a:xfrm>
            <a:off x="8602388" y="2846353"/>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161">
            <a:extLst>
              <a:ext uri="{FF2B5EF4-FFF2-40B4-BE49-F238E27FC236}">
                <a16:creationId xmlns:a16="http://schemas.microsoft.com/office/drawing/2014/main" id="{826E5CC0-EEB2-2156-6D23-3397AA699C4C}"/>
              </a:ext>
            </a:extLst>
          </p:cNvPr>
          <p:cNvSpPr/>
          <p:nvPr/>
        </p:nvSpPr>
        <p:spPr>
          <a:xfrm>
            <a:off x="10030753" y="2844302"/>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162">
            <a:extLst>
              <a:ext uri="{FF2B5EF4-FFF2-40B4-BE49-F238E27FC236}">
                <a16:creationId xmlns:a16="http://schemas.microsoft.com/office/drawing/2014/main" id="{D60D1213-C38C-44B7-0FED-6198233B0FD9}"/>
              </a:ext>
            </a:extLst>
          </p:cNvPr>
          <p:cNvCxnSpPr>
            <a:cxnSpLocks/>
            <a:stCxn id="45" idx="0"/>
            <a:endCxn id="56" idx="4"/>
          </p:cNvCxnSpPr>
          <p:nvPr/>
        </p:nvCxnSpPr>
        <p:spPr>
          <a:xfrm flipH="1" flipV="1">
            <a:off x="7544006" y="3045574"/>
            <a:ext cx="9911" cy="67364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163">
            <a:extLst>
              <a:ext uri="{FF2B5EF4-FFF2-40B4-BE49-F238E27FC236}">
                <a16:creationId xmlns:a16="http://schemas.microsoft.com/office/drawing/2014/main" id="{E4277479-6C4D-0C63-5B2F-7B174C587A19}"/>
              </a:ext>
            </a:extLst>
          </p:cNvPr>
          <p:cNvCxnSpPr>
            <a:cxnSpLocks/>
            <a:stCxn id="46" idx="0"/>
            <a:endCxn id="57" idx="4"/>
          </p:cNvCxnSpPr>
          <p:nvPr/>
        </p:nvCxnSpPr>
        <p:spPr>
          <a:xfrm flipV="1">
            <a:off x="8692162" y="3029233"/>
            <a:ext cx="1666" cy="685219"/>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164">
            <a:extLst>
              <a:ext uri="{FF2B5EF4-FFF2-40B4-BE49-F238E27FC236}">
                <a16:creationId xmlns:a16="http://schemas.microsoft.com/office/drawing/2014/main" id="{AE02D745-5882-8748-7419-0DCBFFCDECF7}"/>
              </a:ext>
            </a:extLst>
          </p:cNvPr>
          <p:cNvCxnSpPr>
            <a:cxnSpLocks/>
            <a:stCxn id="47" idx="0"/>
            <a:endCxn id="58" idx="4"/>
          </p:cNvCxnSpPr>
          <p:nvPr/>
        </p:nvCxnSpPr>
        <p:spPr>
          <a:xfrm flipH="1" flipV="1">
            <a:off x="10122193" y="3027182"/>
            <a:ext cx="21485" cy="696794"/>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165">
            <a:extLst>
              <a:ext uri="{FF2B5EF4-FFF2-40B4-BE49-F238E27FC236}">
                <a16:creationId xmlns:a16="http://schemas.microsoft.com/office/drawing/2014/main" id="{F6AEE054-CD63-555F-468F-25AE4A4DC230}"/>
              </a:ext>
            </a:extLst>
          </p:cNvPr>
          <p:cNvCxnSpPr>
            <a:cxnSpLocks/>
            <a:stCxn id="48" idx="0"/>
            <a:endCxn id="58" idx="4"/>
          </p:cNvCxnSpPr>
          <p:nvPr/>
        </p:nvCxnSpPr>
        <p:spPr>
          <a:xfrm flipH="1" flipV="1">
            <a:off x="10122193" y="3027182"/>
            <a:ext cx="1018391" cy="749128"/>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166">
            <a:extLst>
              <a:ext uri="{FF2B5EF4-FFF2-40B4-BE49-F238E27FC236}">
                <a16:creationId xmlns:a16="http://schemas.microsoft.com/office/drawing/2014/main" id="{24AE0426-6486-E862-AD0D-7BDDCE3F2591}"/>
              </a:ext>
            </a:extLst>
          </p:cNvPr>
          <p:cNvCxnSpPr>
            <a:cxnSpLocks/>
            <a:stCxn id="48" idx="0"/>
            <a:endCxn id="57" idx="4"/>
          </p:cNvCxnSpPr>
          <p:nvPr/>
        </p:nvCxnSpPr>
        <p:spPr>
          <a:xfrm flipH="1" flipV="1">
            <a:off x="8693828" y="3029233"/>
            <a:ext cx="2446756" cy="747077"/>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67">
            <a:extLst>
              <a:ext uri="{FF2B5EF4-FFF2-40B4-BE49-F238E27FC236}">
                <a16:creationId xmlns:a16="http://schemas.microsoft.com/office/drawing/2014/main" id="{C2002019-FD96-7F61-231C-E10102E94B13}"/>
              </a:ext>
            </a:extLst>
          </p:cNvPr>
          <p:cNvCxnSpPr>
            <a:cxnSpLocks/>
            <a:stCxn id="48" idx="0"/>
            <a:endCxn id="56" idx="4"/>
          </p:cNvCxnSpPr>
          <p:nvPr/>
        </p:nvCxnSpPr>
        <p:spPr>
          <a:xfrm flipH="1" flipV="1">
            <a:off x="7544006" y="3045574"/>
            <a:ext cx="3596578" cy="730736"/>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68">
            <a:extLst>
              <a:ext uri="{FF2B5EF4-FFF2-40B4-BE49-F238E27FC236}">
                <a16:creationId xmlns:a16="http://schemas.microsoft.com/office/drawing/2014/main" id="{B72DEF64-1C5E-29BA-ADFC-9A7AD06B473C}"/>
              </a:ext>
            </a:extLst>
          </p:cNvPr>
          <p:cNvCxnSpPr>
            <a:cxnSpLocks/>
            <a:stCxn id="45" idx="0"/>
            <a:endCxn id="57" idx="4"/>
          </p:cNvCxnSpPr>
          <p:nvPr/>
        </p:nvCxnSpPr>
        <p:spPr>
          <a:xfrm flipV="1">
            <a:off x="7553917" y="3029233"/>
            <a:ext cx="1139911" cy="689985"/>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69">
            <a:extLst>
              <a:ext uri="{FF2B5EF4-FFF2-40B4-BE49-F238E27FC236}">
                <a16:creationId xmlns:a16="http://schemas.microsoft.com/office/drawing/2014/main" id="{936C8CF7-032B-F9BB-A1FF-986394689ADE}"/>
              </a:ext>
            </a:extLst>
          </p:cNvPr>
          <p:cNvCxnSpPr>
            <a:cxnSpLocks/>
            <a:stCxn id="45" idx="0"/>
            <a:endCxn id="58" idx="4"/>
          </p:cNvCxnSpPr>
          <p:nvPr/>
        </p:nvCxnSpPr>
        <p:spPr>
          <a:xfrm flipV="1">
            <a:off x="7553917" y="3027182"/>
            <a:ext cx="2568276" cy="692036"/>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70">
            <a:extLst>
              <a:ext uri="{FF2B5EF4-FFF2-40B4-BE49-F238E27FC236}">
                <a16:creationId xmlns:a16="http://schemas.microsoft.com/office/drawing/2014/main" id="{72654AC5-2201-F5E4-687E-6F62C871B406}"/>
              </a:ext>
            </a:extLst>
          </p:cNvPr>
          <p:cNvCxnSpPr>
            <a:cxnSpLocks/>
            <a:stCxn id="46" idx="0"/>
            <a:endCxn id="56" idx="4"/>
          </p:cNvCxnSpPr>
          <p:nvPr/>
        </p:nvCxnSpPr>
        <p:spPr>
          <a:xfrm flipH="1" flipV="1">
            <a:off x="7544006" y="3045574"/>
            <a:ext cx="1148156" cy="668878"/>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71">
            <a:extLst>
              <a:ext uri="{FF2B5EF4-FFF2-40B4-BE49-F238E27FC236}">
                <a16:creationId xmlns:a16="http://schemas.microsoft.com/office/drawing/2014/main" id="{1D9A74FF-4FB6-14E8-5983-E63E7406F00B}"/>
              </a:ext>
            </a:extLst>
          </p:cNvPr>
          <p:cNvCxnSpPr>
            <a:cxnSpLocks/>
            <a:stCxn id="46" idx="0"/>
            <a:endCxn id="58" idx="4"/>
          </p:cNvCxnSpPr>
          <p:nvPr/>
        </p:nvCxnSpPr>
        <p:spPr>
          <a:xfrm flipV="1">
            <a:off x="8692162" y="3027182"/>
            <a:ext cx="1430031" cy="687270"/>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72">
            <a:extLst>
              <a:ext uri="{FF2B5EF4-FFF2-40B4-BE49-F238E27FC236}">
                <a16:creationId xmlns:a16="http://schemas.microsoft.com/office/drawing/2014/main" id="{6438A6A8-67C0-8EFB-5246-4D77AEE0AFA0}"/>
              </a:ext>
            </a:extLst>
          </p:cNvPr>
          <p:cNvCxnSpPr>
            <a:cxnSpLocks/>
            <a:stCxn id="47" idx="0"/>
            <a:endCxn id="56" idx="4"/>
          </p:cNvCxnSpPr>
          <p:nvPr/>
        </p:nvCxnSpPr>
        <p:spPr>
          <a:xfrm flipH="1" flipV="1">
            <a:off x="7544006" y="3045574"/>
            <a:ext cx="2599672" cy="678402"/>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73">
            <a:extLst>
              <a:ext uri="{FF2B5EF4-FFF2-40B4-BE49-F238E27FC236}">
                <a16:creationId xmlns:a16="http://schemas.microsoft.com/office/drawing/2014/main" id="{E052DDD8-7B09-1B1D-4363-8C91DB4E1002}"/>
              </a:ext>
            </a:extLst>
          </p:cNvPr>
          <p:cNvCxnSpPr>
            <a:cxnSpLocks/>
            <a:stCxn id="47" idx="0"/>
            <a:endCxn id="57" idx="4"/>
          </p:cNvCxnSpPr>
          <p:nvPr/>
        </p:nvCxnSpPr>
        <p:spPr>
          <a:xfrm flipH="1" flipV="1">
            <a:off x="8693828" y="3029233"/>
            <a:ext cx="1449850" cy="694743"/>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Rectangle 174">
                <a:extLst>
                  <a:ext uri="{FF2B5EF4-FFF2-40B4-BE49-F238E27FC236}">
                    <a16:creationId xmlns:a16="http://schemas.microsoft.com/office/drawing/2014/main" id="{A7C2E3DB-1C07-5085-BF2C-45F1FCD05322}"/>
                  </a:ext>
                </a:extLst>
              </p:cNvPr>
              <p:cNvSpPr/>
              <p:nvPr/>
            </p:nvSpPr>
            <p:spPr>
              <a:xfrm>
                <a:off x="6806242" y="2467125"/>
                <a:ext cx="804707"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2,1</m:t>
                          </m:r>
                        </m:sub>
                      </m:sSub>
                    </m:oMath>
                  </m:oMathPara>
                </a14:m>
                <a:endParaRPr lang="en-US" sz="2800" dirty="0"/>
              </a:p>
            </p:txBody>
          </p:sp>
        </mc:Choice>
        <mc:Fallback xmlns="">
          <p:sp>
            <p:nvSpPr>
              <p:cNvPr id="135" name="Rectangle 174">
                <a:extLst>
                  <a:ext uri="{FF2B5EF4-FFF2-40B4-BE49-F238E27FC236}">
                    <a16:creationId xmlns:a16="http://schemas.microsoft.com/office/drawing/2014/main" id="{A7C2E3DB-1C07-5085-BF2C-45F1FCD05322}"/>
                  </a:ext>
                </a:extLst>
              </p:cNvPr>
              <p:cNvSpPr>
                <a:spLocks noRot="1" noChangeAspect="1" noMove="1" noResize="1" noEditPoints="1" noAdjustHandles="1" noChangeArrowheads="1" noChangeShapeType="1" noTextEdit="1"/>
              </p:cNvSpPr>
              <p:nvPr/>
            </p:nvSpPr>
            <p:spPr>
              <a:xfrm>
                <a:off x="6806242" y="2467125"/>
                <a:ext cx="804707" cy="54213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Rectangle 175">
                <a:extLst>
                  <a:ext uri="{FF2B5EF4-FFF2-40B4-BE49-F238E27FC236}">
                    <a16:creationId xmlns:a16="http://schemas.microsoft.com/office/drawing/2014/main" id="{8DCF17AA-E313-B011-11D2-1E17CB081F81}"/>
                  </a:ext>
                </a:extLst>
              </p:cNvPr>
              <p:cNvSpPr/>
              <p:nvPr/>
            </p:nvSpPr>
            <p:spPr>
              <a:xfrm>
                <a:off x="7888261" y="2518780"/>
                <a:ext cx="804707"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2,2</m:t>
                          </m:r>
                        </m:sub>
                      </m:sSub>
                    </m:oMath>
                  </m:oMathPara>
                </a14:m>
                <a:endParaRPr lang="en-US" sz="2800" dirty="0"/>
              </a:p>
            </p:txBody>
          </p:sp>
        </mc:Choice>
        <mc:Fallback xmlns="">
          <p:sp>
            <p:nvSpPr>
              <p:cNvPr id="136" name="Rectangle 175">
                <a:extLst>
                  <a:ext uri="{FF2B5EF4-FFF2-40B4-BE49-F238E27FC236}">
                    <a16:creationId xmlns:a16="http://schemas.microsoft.com/office/drawing/2014/main" id="{8DCF17AA-E313-B011-11D2-1E17CB081F81}"/>
                  </a:ext>
                </a:extLst>
              </p:cNvPr>
              <p:cNvSpPr>
                <a:spLocks noRot="1" noChangeAspect="1" noMove="1" noResize="1" noEditPoints="1" noAdjustHandles="1" noChangeArrowheads="1" noChangeShapeType="1" noTextEdit="1"/>
              </p:cNvSpPr>
              <p:nvPr/>
            </p:nvSpPr>
            <p:spPr>
              <a:xfrm>
                <a:off x="7888261" y="2518780"/>
                <a:ext cx="804707" cy="542136"/>
              </a:xfrm>
              <a:prstGeom prst="rect">
                <a:avLst/>
              </a:prstGeom>
              <a:blipFill>
                <a:blip r:embed="rId16"/>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Rectangle 176">
                <a:extLst>
                  <a:ext uri="{FF2B5EF4-FFF2-40B4-BE49-F238E27FC236}">
                    <a16:creationId xmlns:a16="http://schemas.microsoft.com/office/drawing/2014/main" id="{50C7A9CD-EDB6-C9D0-5328-A18AC75F2D29}"/>
                  </a:ext>
                </a:extLst>
              </p:cNvPr>
              <p:cNvSpPr/>
              <p:nvPr/>
            </p:nvSpPr>
            <p:spPr>
              <a:xfrm>
                <a:off x="9272295" y="2541070"/>
                <a:ext cx="826829"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𝑧</m:t>
                          </m:r>
                        </m:e>
                        <m:sub>
                          <m:r>
                            <a:rPr lang="en-US" sz="2800" b="0" i="1" dirty="0" smtClean="0">
                              <a:latin typeface="Cambria Math" panose="02040503050406030204" pitchFamily="18" charset="0"/>
                            </a:rPr>
                            <m:t>2,</m:t>
                          </m:r>
                          <m:r>
                            <a:rPr lang="en-US" sz="2800" b="0" i="1" dirty="0" smtClean="0">
                              <a:latin typeface="Cambria Math" panose="02040503050406030204" pitchFamily="18" charset="0"/>
                            </a:rPr>
                            <m:t>𝑣</m:t>
                          </m:r>
                        </m:sub>
                      </m:sSub>
                    </m:oMath>
                  </m:oMathPara>
                </a14:m>
                <a:endParaRPr lang="en-US" sz="2800" dirty="0"/>
              </a:p>
            </p:txBody>
          </p:sp>
        </mc:Choice>
        <mc:Fallback xmlns="">
          <p:sp>
            <p:nvSpPr>
              <p:cNvPr id="138" name="Rectangle 176">
                <a:extLst>
                  <a:ext uri="{FF2B5EF4-FFF2-40B4-BE49-F238E27FC236}">
                    <a16:creationId xmlns:a16="http://schemas.microsoft.com/office/drawing/2014/main" id="{50C7A9CD-EDB6-C9D0-5328-A18AC75F2D29}"/>
                  </a:ext>
                </a:extLst>
              </p:cNvPr>
              <p:cNvSpPr>
                <a:spLocks noRot="1" noChangeAspect="1" noMove="1" noResize="1" noEditPoints="1" noAdjustHandles="1" noChangeArrowheads="1" noChangeShapeType="1" noTextEdit="1"/>
              </p:cNvSpPr>
              <p:nvPr/>
            </p:nvSpPr>
            <p:spPr>
              <a:xfrm>
                <a:off x="9272295" y="2541070"/>
                <a:ext cx="826829" cy="542136"/>
              </a:xfrm>
              <a:prstGeom prst="rect">
                <a:avLst/>
              </a:prstGeom>
              <a:blipFill>
                <a:blip r:embed="rId17"/>
                <a:stretch>
                  <a:fillRect b="-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Rectangle 177">
                <a:extLst>
                  <a:ext uri="{FF2B5EF4-FFF2-40B4-BE49-F238E27FC236}">
                    <a16:creationId xmlns:a16="http://schemas.microsoft.com/office/drawing/2014/main" id="{8ECE2EB5-4BA6-CB81-1445-EBB54DBB81AC}"/>
                  </a:ext>
                </a:extLst>
              </p:cNvPr>
              <p:cNvSpPr/>
              <p:nvPr/>
            </p:nvSpPr>
            <p:spPr>
              <a:xfrm>
                <a:off x="6357621" y="3083800"/>
                <a:ext cx="1215782" cy="606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b="0" i="1" dirty="0" smtClean="0">
                              <a:latin typeface="Cambria Math" panose="02040503050406030204" pitchFamily="18" charset="0"/>
                            </a:rPr>
                            <m:t>𝑤</m:t>
                          </m:r>
                        </m:e>
                        <m:sub>
                          <m:r>
                            <a:rPr lang="en-US" sz="3200" b="0" i="1" dirty="0" smtClean="0">
                              <a:latin typeface="Cambria Math" panose="02040503050406030204" pitchFamily="18" charset="0"/>
                            </a:rPr>
                            <m:t>2,1,1</m:t>
                          </m:r>
                        </m:sub>
                      </m:sSub>
                    </m:oMath>
                  </m:oMathPara>
                </a14:m>
                <a:endParaRPr lang="en-US" sz="3200" dirty="0"/>
              </a:p>
            </p:txBody>
          </p:sp>
        </mc:Choice>
        <mc:Fallback xmlns="">
          <p:sp>
            <p:nvSpPr>
              <p:cNvPr id="139" name="Rectangle 177">
                <a:extLst>
                  <a:ext uri="{FF2B5EF4-FFF2-40B4-BE49-F238E27FC236}">
                    <a16:creationId xmlns:a16="http://schemas.microsoft.com/office/drawing/2014/main" id="{8ECE2EB5-4BA6-CB81-1445-EBB54DBB81AC}"/>
                  </a:ext>
                </a:extLst>
              </p:cNvPr>
              <p:cNvSpPr>
                <a:spLocks noRot="1" noChangeAspect="1" noMove="1" noResize="1" noEditPoints="1" noAdjustHandles="1" noChangeArrowheads="1" noChangeShapeType="1" noTextEdit="1"/>
              </p:cNvSpPr>
              <p:nvPr/>
            </p:nvSpPr>
            <p:spPr>
              <a:xfrm>
                <a:off x="6357621" y="3083800"/>
                <a:ext cx="1215782" cy="60638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Rectangle 178">
                <a:extLst>
                  <a:ext uri="{FF2B5EF4-FFF2-40B4-BE49-F238E27FC236}">
                    <a16:creationId xmlns:a16="http://schemas.microsoft.com/office/drawing/2014/main" id="{3CAF3BCB-C651-023A-2B4C-22ED3AA7F031}"/>
                  </a:ext>
                </a:extLst>
              </p:cNvPr>
              <p:cNvSpPr/>
              <p:nvPr/>
            </p:nvSpPr>
            <p:spPr>
              <a:xfrm>
                <a:off x="10428044" y="2905673"/>
                <a:ext cx="936025" cy="606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b="0" i="1" dirty="0" smtClean="0">
                              <a:latin typeface="Cambria Math" panose="02040503050406030204" pitchFamily="18" charset="0"/>
                            </a:rPr>
                            <m:t>𝑏</m:t>
                          </m:r>
                        </m:e>
                        <m:sub>
                          <m:r>
                            <a:rPr lang="en-US" sz="3200" b="0" i="1" dirty="0" smtClean="0">
                              <a:latin typeface="Cambria Math" panose="02040503050406030204" pitchFamily="18" charset="0"/>
                            </a:rPr>
                            <m:t>2,</m:t>
                          </m:r>
                          <m:r>
                            <a:rPr lang="en-US" sz="3200" b="0" i="1" dirty="0" smtClean="0">
                              <a:latin typeface="Cambria Math" panose="02040503050406030204" pitchFamily="18" charset="0"/>
                            </a:rPr>
                            <m:t>𝑣</m:t>
                          </m:r>
                        </m:sub>
                      </m:sSub>
                    </m:oMath>
                  </m:oMathPara>
                </a14:m>
                <a:endParaRPr lang="en-US" sz="3200" dirty="0"/>
              </a:p>
            </p:txBody>
          </p:sp>
        </mc:Choice>
        <mc:Fallback xmlns="">
          <p:sp>
            <p:nvSpPr>
              <p:cNvPr id="140" name="Rectangle 178">
                <a:extLst>
                  <a:ext uri="{FF2B5EF4-FFF2-40B4-BE49-F238E27FC236}">
                    <a16:creationId xmlns:a16="http://schemas.microsoft.com/office/drawing/2014/main" id="{3CAF3BCB-C651-023A-2B4C-22ED3AA7F031}"/>
                  </a:ext>
                </a:extLst>
              </p:cNvPr>
              <p:cNvSpPr>
                <a:spLocks noRot="1" noChangeAspect="1" noMove="1" noResize="1" noEditPoints="1" noAdjustHandles="1" noChangeArrowheads="1" noChangeShapeType="1" noTextEdit="1"/>
              </p:cNvSpPr>
              <p:nvPr/>
            </p:nvSpPr>
            <p:spPr>
              <a:xfrm>
                <a:off x="10428044" y="2905673"/>
                <a:ext cx="936025" cy="606384"/>
              </a:xfrm>
              <a:prstGeom prst="rect">
                <a:avLst/>
              </a:prstGeom>
              <a:blipFill>
                <a:blip r:embed="rId19"/>
                <a:stretch>
                  <a:fillRect/>
                </a:stretch>
              </a:blipFill>
            </p:spPr>
            <p:txBody>
              <a:bodyPr/>
              <a:lstStyle/>
              <a:p>
                <a:r>
                  <a:rPr lang="zh-CN" altLang="en-US">
                    <a:noFill/>
                  </a:rPr>
                  <a:t> </a:t>
                </a:r>
              </a:p>
            </p:txBody>
          </p:sp>
        </mc:Fallback>
      </mc:AlternateContent>
      <p:sp>
        <p:nvSpPr>
          <p:cNvPr id="141" name="Oval 179">
            <a:extLst>
              <a:ext uri="{FF2B5EF4-FFF2-40B4-BE49-F238E27FC236}">
                <a16:creationId xmlns:a16="http://schemas.microsoft.com/office/drawing/2014/main" id="{604AAFE6-6E12-0569-AC32-424E3EA834E1}"/>
              </a:ext>
            </a:extLst>
          </p:cNvPr>
          <p:cNvSpPr/>
          <p:nvPr/>
        </p:nvSpPr>
        <p:spPr>
          <a:xfrm>
            <a:off x="7165129" y="1903926"/>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80">
            <a:extLst>
              <a:ext uri="{FF2B5EF4-FFF2-40B4-BE49-F238E27FC236}">
                <a16:creationId xmlns:a16="http://schemas.microsoft.com/office/drawing/2014/main" id="{31CFC147-180D-DC8C-015B-3C2580C1EF70}"/>
              </a:ext>
            </a:extLst>
          </p:cNvPr>
          <p:cNvSpPr/>
          <p:nvPr/>
        </p:nvSpPr>
        <p:spPr>
          <a:xfrm>
            <a:off x="8314949" y="1899160"/>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81">
            <a:extLst>
              <a:ext uri="{FF2B5EF4-FFF2-40B4-BE49-F238E27FC236}">
                <a16:creationId xmlns:a16="http://schemas.microsoft.com/office/drawing/2014/main" id="{6797D5C3-6234-A675-7FB7-EAC57A2234D0}"/>
              </a:ext>
            </a:extLst>
          </p:cNvPr>
          <p:cNvSpPr/>
          <p:nvPr/>
        </p:nvSpPr>
        <p:spPr>
          <a:xfrm>
            <a:off x="9731740" y="1908684"/>
            <a:ext cx="758283" cy="7025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4" name="Rectangle 182">
                <a:extLst>
                  <a:ext uri="{FF2B5EF4-FFF2-40B4-BE49-F238E27FC236}">
                    <a16:creationId xmlns:a16="http://schemas.microsoft.com/office/drawing/2014/main" id="{FD7B4A66-FB89-6781-B764-DC2DE1B07B0C}"/>
                  </a:ext>
                </a:extLst>
              </p:cNvPr>
              <p:cNvSpPr/>
              <p:nvPr/>
            </p:nvSpPr>
            <p:spPr>
              <a:xfrm>
                <a:off x="7236434" y="1925046"/>
                <a:ext cx="839140"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2,1</m:t>
                          </m:r>
                        </m:sub>
                      </m:sSub>
                    </m:oMath>
                  </m:oMathPara>
                </a14:m>
                <a:endParaRPr lang="en-US" sz="2800" dirty="0"/>
              </a:p>
            </p:txBody>
          </p:sp>
        </mc:Choice>
        <mc:Fallback xmlns="">
          <p:sp>
            <p:nvSpPr>
              <p:cNvPr id="144" name="Rectangle 182">
                <a:extLst>
                  <a:ext uri="{FF2B5EF4-FFF2-40B4-BE49-F238E27FC236}">
                    <a16:creationId xmlns:a16="http://schemas.microsoft.com/office/drawing/2014/main" id="{FD7B4A66-FB89-6781-B764-DC2DE1B07B0C}"/>
                  </a:ext>
                </a:extLst>
              </p:cNvPr>
              <p:cNvSpPr>
                <a:spLocks noRot="1" noChangeAspect="1" noMove="1" noResize="1" noEditPoints="1" noAdjustHandles="1" noChangeArrowheads="1" noChangeShapeType="1" noTextEdit="1"/>
              </p:cNvSpPr>
              <p:nvPr/>
            </p:nvSpPr>
            <p:spPr>
              <a:xfrm>
                <a:off x="7236434" y="1925046"/>
                <a:ext cx="839140" cy="54213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Rectangle 183">
                <a:extLst>
                  <a:ext uri="{FF2B5EF4-FFF2-40B4-BE49-F238E27FC236}">
                    <a16:creationId xmlns:a16="http://schemas.microsoft.com/office/drawing/2014/main" id="{7A0D3D9E-50F7-E630-B3B1-D52E4E573825}"/>
                  </a:ext>
                </a:extLst>
              </p:cNvPr>
              <p:cNvSpPr/>
              <p:nvPr/>
            </p:nvSpPr>
            <p:spPr>
              <a:xfrm>
                <a:off x="8399476" y="1941978"/>
                <a:ext cx="839139"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2,2</m:t>
                          </m:r>
                        </m:sub>
                      </m:sSub>
                    </m:oMath>
                  </m:oMathPara>
                </a14:m>
                <a:endParaRPr lang="en-US" sz="2800" dirty="0"/>
              </a:p>
            </p:txBody>
          </p:sp>
        </mc:Choice>
        <mc:Fallback xmlns="">
          <p:sp>
            <p:nvSpPr>
              <p:cNvPr id="145" name="Rectangle 183">
                <a:extLst>
                  <a:ext uri="{FF2B5EF4-FFF2-40B4-BE49-F238E27FC236}">
                    <a16:creationId xmlns:a16="http://schemas.microsoft.com/office/drawing/2014/main" id="{7A0D3D9E-50F7-E630-B3B1-D52E4E573825}"/>
                  </a:ext>
                </a:extLst>
              </p:cNvPr>
              <p:cNvSpPr>
                <a:spLocks noRot="1" noChangeAspect="1" noMove="1" noResize="1" noEditPoints="1" noAdjustHandles="1" noChangeArrowheads="1" noChangeShapeType="1" noTextEdit="1"/>
              </p:cNvSpPr>
              <p:nvPr/>
            </p:nvSpPr>
            <p:spPr>
              <a:xfrm>
                <a:off x="8399476" y="1941978"/>
                <a:ext cx="839139" cy="542136"/>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Rectangle 184">
                <a:extLst>
                  <a:ext uri="{FF2B5EF4-FFF2-40B4-BE49-F238E27FC236}">
                    <a16:creationId xmlns:a16="http://schemas.microsoft.com/office/drawing/2014/main" id="{CA4FF331-7605-EFC1-AAFD-A335562E6097}"/>
                  </a:ext>
                </a:extLst>
              </p:cNvPr>
              <p:cNvSpPr/>
              <p:nvPr/>
            </p:nvSpPr>
            <p:spPr>
              <a:xfrm>
                <a:off x="9702486" y="1975843"/>
                <a:ext cx="841449"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2,</m:t>
                          </m:r>
                          <m:r>
                            <a:rPr lang="en-US" sz="2800" b="0" i="1" dirty="0" smtClean="0">
                              <a:latin typeface="Cambria Math" panose="02040503050406030204" pitchFamily="18" charset="0"/>
                            </a:rPr>
                            <m:t>𝑣</m:t>
                          </m:r>
                        </m:sub>
                      </m:sSub>
                    </m:oMath>
                  </m:oMathPara>
                </a14:m>
                <a:endParaRPr lang="en-US" sz="2800" dirty="0"/>
              </a:p>
            </p:txBody>
          </p:sp>
        </mc:Choice>
        <mc:Fallback xmlns="">
          <p:sp>
            <p:nvSpPr>
              <p:cNvPr id="146" name="Rectangle 184">
                <a:extLst>
                  <a:ext uri="{FF2B5EF4-FFF2-40B4-BE49-F238E27FC236}">
                    <a16:creationId xmlns:a16="http://schemas.microsoft.com/office/drawing/2014/main" id="{CA4FF331-7605-EFC1-AAFD-A335562E6097}"/>
                  </a:ext>
                </a:extLst>
              </p:cNvPr>
              <p:cNvSpPr>
                <a:spLocks noRot="1" noChangeAspect="1" noMove="1" noResize="1" noEditPoints="1" noAdjustHandles="1" noChangeArrowheads="1" noChangeShapeType="1" noTextEdit="1"/>
              </p:cNvSpPr>
              <p:nvPr/>
            </p:nvSpPr>
            <p:spPr>
              <a:xfrm>
                <a:off x="9702486" y="1975843"/>
                <a:ext cx="841449" cy="542136"/>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Rectangle 185">
                <a:extLst>
                  <a:ext uri="{FF2B5EF4-FFF2-40B4-BE49-F238E27FC236}">
                    <a16:creationId xmlns:a16="http://schemas.microsoft.com/office/drawing/2014/main" id="{EB1A345E-9DAE-08A1-240A-E162B35A0F5E}"/>
                  </a:ext>
                </a:extLst>
              </p:cNvPr>
              <p:cNvSpPr/>
              <p:nvPr/>
            </p:nvSpPr>
            <p:spPr>
              <a:xfrm>
                <a:off x="9062087" y="1837203"/>
                <a:ext cx="58702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m:t>
                      </m:r>
                    </m:oMath>
                  </m:oMathPara>
                </a14:m>
                <a:endParaRPr lang="en-US" sz="3200" dirty="0"/>
              </a:p>
            </p:txBody>
          </p:sp>
        </mc:Choice>
        <mc:Fallback xmlns="">
          <p:sp>
            <p:nvSpPr>
              <p:cNvPr id="147" name="Rectangle 185">
                <a:extLst>
                  <a:ext uri="{FF2B5EF4-FFF2-40B4-BE49-F238E27FC236}">
                    <a16:creationId xmlns:a16="http://schemas.microsoft.com/office/drawing/2014/main" id="{EB1A345E-9DAE-08A1-240A-E162B35A0F5E}"/>
                  </a:ext>
                </a:extLst>
              </p:cNvPr>
              <p:cNvSpPr>
                <a:spLocks noRot="1" noChangeAspect="1" noMove="1" noResize="1" noEditPoints="1" noAdjustHandles="1" noChangeArrowheads="1" noChangeShapeType="1" noTextEdit="1"/>
              </p:cNvSpPr>
              <p:nvPr/>
            </p:nvSpPr>
            <p:spPr>
              <a:xfrm>
                <a:off x="9062087" y="1837203"/>
                <a:ext cx="587020" cy="584775"/>
              </a:xfrm>
              <a:prstGeom prst="rect">
                <a:avLst/>
              </a:prstGeom>
              <a:blipFill>
                <a:blip r:embed="rId23"/>
                <a:stretch>
                  <a:fillRect/>
                </a:stretch>
              </a:blipFill>
            </p:spPr>
            <p:txBody>
              <a:bodyPr/>
              <a:lstStyle/>
              <a:p>
                <a:r>
                  <a:rPr lang="zh-CN" altLang="en-US">
                    <a:noFill/>
                  </a:rPr>
                  <a:t> </a:t>
                </a:r>
              </a:p>
            </p:txBody>
          </p:sp>
        </mc:Fallback>
      </mc:AlternateContent>
      <p:cxnSp>
        <p:nvCxnSpPr>
          <p:cNvPr id="148" name="Straight Arrow Connector 186">
            <a:extLst>
              <a:ext uri="{FF2B5EF4-FFF2-40B4-BE49-F238E27FC236}">
                <a16:creationId xmlns:a16="http://schemas.microsoft.com/office/drawing/2014/main" id="{5B3F9FB9-532F-9B32-1F4F-EC75B33BD339}"/>
              </a:ext>
            </a:extLst>
          </p:cNvPr>
          <p:cNvCxnSpPr>
            <a:cxnSpLocks/>
            <a:stCxn id="56" idx="0"/>
            <a:endCxn id="141" idx="4"/>
          </p:cNvCxnSpPr>
          <p:nvPr/>
        </p:nvCxnSpPr>
        <p:spPr>
          <a:xfrm flipV="1">
            <a:off x="7544006" y="2606453"/>
            <a:ext cx="265" cy="25624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87">
            <a:extLst>
              <a:ext uri="{FF2B5EF4-FFF2-40B4-BE49-F238E27FC236}">
                <a16:creationId xmlns:a16="http://schemas.microsoft.com/office/drawing/2014/main" id="{24629D6E-7899-C2E2-3179-52196F179B62}"/>
              </a:ext>
            </a:extLst>
          </p:cNvPr>
          <p:cNvCxnSpPr>
            <a:cxnSpLocks/>
            <a:stCxn id="57" idx="0"/>
            <a:endCxn id="142" idx="4"/>
          </p:cNvCxnSpPr>
          <p:nvPr/>
        </p:nvCxnSpPr>
        <p:spPr>
          <a:xfrm flipV="1">
            <a:off x="8693828" y="2601687"/>
            <a:ext cx="263" cy="244666"/>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88">
            <a:extLst>
              <a:ext uri="{FF2B5EF4-FFF2-40B4-BE49-F238E27FC236}">
                <a16:creationId xmlns:a16="http://schemas.microsoft.com/office/drawing/2014/main" id="{D835F3FB-A299-B945-305C-0E9A979E0A48}"/>
              </a:ext>
            </a:extLst>
          </p:cNvPr>
          <p:cNvCxnSpPr>
            <a:cxnSpLocks/>
            <a:stCxn id="58" idx="0"/>
            <a:endCxn id="143" idx="4"/>
          </p:cNvCxnSpPr>
          <p:nvPr/>
        </p:nvCxnSpPr>
        <p:spPr>
          <a:xfrm flipH="1" flipV="1">
            <a:off x="10110882" y="2611211"/>
            <a:ext cx="11311" cy="23309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3">
            <a:extLst>
              <a:ext uri="{FF2B5EF4-FFF2-40B4-BE49-F238E27FC236}">
                <a16:creationId xmlns:a16="http://schemas.microsoft.com/office/drawing/2014/main" id="{6345932C-E2A4-8409-8E96-598043549825}"/>
              </a:ext>
            </a:extLst>
          </p:cNvPr>
          <p:cNvCxnSpPr>
            <a:cxnSpLocks/>
          </p:cNvCxnSpPr>
          <p:nvPr/>
        </p:nvCxnSpPr>
        <p:spPr>
          <a:xfrm flipV="1">
            <a:off x="7534361" y="1659259"/>
            <a:ext cx="265" cy="25624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4">
            <a:extLst>
              <a:ext uri="{FF2B5EF4-FFF2-40B4-BE49-F238E27FC236}">
                <a16:creationId xmlns:a16="http://schemas.microsoft.com/office/drawing/2014/main" id="{AF3D0759-97BD-1858-B884-276A12FE65C9}"/>
              </a:ext>
            </a:extLst>
          </p:cNvPr>
          <p:cNvCxnSpPr>
            <a:cxnSpLocks/>
          </p:cNvCxnSpPr>
          <p:nvPr/>
        </p:nvCxnSpPr>
        <p:spPr>
          <a:xfrm flipV="1">
            <a:off x="8684183" y="1654493"/>
            <a:ext cx="263" cy="244666"/>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5">
            <a:extLst>
              <a:ext uri="{FF2B5EF4-FFF2-40B4-BE49-F238E27FC236}">
                <a16:creationId xmlns:a16="http://schemas.microsoft.com/office/drawing/2014/main" id="{67C63713-5C2E-C5BB-14DE-8CC49A204567}"/>
              </a:ext>
            </a:extLst>
          </p:cNvPr>
          <p:cNvCxnSpPr>
            <a:cxnSpLocks/>
          </p:cNvCxnSpPr>
          <p:nvPr/>
        </p:nvCxnSpPr>
        <p:spPr>
          <a:xfrm flipH="1" flipV="1">
            <a:off x="10101237" y="1664017"/>
            <a:ext cx="11311" cy="233091"/>
          </a:xfrm>
          <a:prstGeom prst="straightConnector1">
            <a:avLst/>
          </a:prstGeom>
          <a:ln w="381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Rectangle 6">
                <a:extLst>
                  <a:ext uri="{FF2B5EF4-FFF2-40B4-BE49-F238E27FC236}">
                    <a16:creationId xmlns:a16="http://schemas.microsoft.com/office/drawing/2014/main" id="{898D280E-CD86-9E4A-DB60-92C781CC3EE8}"/>
                  </a:ext>
                </a:extLst>
              </p:cNvPr>
              <p:cNvSpPr/>
              <p:nvPr/>
            </p:nvSpPr>
            <p:spPr>
              <a:xfrm>
                <a:off x="7273087" y="1220919"/>
                <a:ext cx="5663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𝑓</m:t>
                          </m:r>
                        </m:e>
                        <m:sub>
                          <m:r>
                            <a:rPr lang="en-US" sz="2800" b="0" i="1" dirty="0" smtClean="0">
                              <a:latin typeface="Cambria Math" panose="02040503050406030204" pitchFamily="18" charset="0"/>
                            </a:rPr>
                            <m:t>1</m:t>
                          </m:r>
                        </m:sub>
                      </m:sSub>
                    </m:oMath>
                  </m:oMathPara>
                </a14:m>
                <a:endParaRPr lang="en-US" sz="2800" dirty="0"/>
              </a:p>
            </p:txBody>
          </p:sp>
        </mc:Choice>
        <mc:Fallback xmlns="">
          <p:sp>
            <p:nvSpPr>
              <p:cNvPr id="154" name="Rectangle 6">
                <a:extLst>
                  <a:ext uri="{FF2B5EF4-FFF2-40B4-BE49-F238E27FC236}">
                    <a16:creationId xmlns:a16="http://schemas.microsoft.com/office/drawing/2014/main" id="{898D280E-CD86-9E4A-DB60-92C781CC3EE8}"/>
                  </a:ext>
                </a:extLst>
              </p:cNvPr>
              <p:cNvSpPr>
                <a:spLocks noRot="1" noChangeAspect="1" noMove="1" noResize="1" noEditPoints="1" noAdjustHandles="1" noChangeArrowheads="1" noChangeShapeType="1" noTextEdit="1"/>
              </p:cNvSpPr>
              <p:nvPr/>
            </p:nvSpPr>
            <p:spPr>
              <a:xfrm>
                <a:off x="7273087" y="1220919"/>
                <a:ext cx="566372" cy="523220"/>
              </a:xfrm>
              <a:prstGeom prst="rect">
                <a:avLst/>
              </a:prstGeom>
              <a:blipFill>
                <a:blip r:embed="rId24"/>
                <a:stretch>
                  <a:fillRect l="-4348"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Rectangle 7">
                <a:extLst>
                  <a:ext uri="{FF2B5EF4-FFF2-40B4-BE49-F238E27FC236}">
                    <a16:creationId xmlns:a16="http://schemas.microsoft.com/office/drawing/2014/main" id="{5E1E6FA2-C747-27B8-36F8-FCC865DFB86E}"/>
                  </a:ext>
                </a:extLst>
              </p:cNvPr>
              <p:cNvSpPr/>
              <p:nvPr/>
            </p:nvSpPr>
            <p:spPr>
              <a:xfrm>
                <a:off x="8436129" y="1237851"/>
                <a:ext cx="5746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𝑓</m:t>
                          </m:r>
                        </m:e>
                        <m:sub>
                          <m:r>
                            <a:rPr lang="en-US" sz="2800" b="0" i="1" dirty="0" smtClean="0">
                              <a:latin typeface="Cambria Math" panose="02040503050406030204" pitchFamily="18" charset="0"/>
                            </a:rPr>
                            <m:t>2</m:t>
                          </m:r>
                        </m:sub>
                      </m:sSub>
                    </m:oMath>
                  </m:oMathPara>
                </a14:m>
                <a:endParaRPr lang="en-US" sz="2800" dirty="0"/>
              </a:p>
            </p:txBody>
          </p:sp>
        </mc:Choice>
        <mc:Fallback xmlns="">
          <p:sp>
            <p:nvSpPr>
              <p:cNvPr id="155" name="Rectangle 7">
                <a:extLst>
                  <a:ext uri="{FF2B5EF4-FFF2-40B4-BE49-F238E27FC236}">
                    <a16:creationId xmlns:a16="http://schemas.microsoft.com/office/drawing/2014/main" id="{5E1E6FA2-C747-27B8-36F8-FCC865DFB86E}"/>
                  </a:ext>
                </a:extLst>
              </p:cNvPr>
              <p:cNvSpPr>
                <a:spLocks noRot="1" noChangeAspect="1" noMove="1" noResize="1" noEditPoints="1" noAdjustHandles="1" noChangeArrowheads="1" noChangeShapeType="1" noTextEdit="1"/>
              </p:cNvSpPr>
              <p:nvPr/>
            </p:nvSpPr>
            <p:spPr>
              <a:xfrm>
                <a:off x="8436129" y="1237851"/>
                <a:ext cx="574644" cy="523220"/>
              </a:xfrm>
              <a:prstGeom prst="rect">
                <a:avLst/>
              </a:prstGeom>
              <a:blipFill>
                <a:blip r:embed="rId25"/>
                <a:stretch>
                  <a:fillRect l="-6522" b="-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Rectangle 8">
                <a:extLst>
                  <a:ext uri="{FF2B5EF4-FFF2-40B4-BE49-F238E27FC236}">
                    <a16:creationId xmlns:a16="http://schemas.microsoft.com/office/drawing/2014/main" id="{87DAE51C-3F12-64C3-07C3-C9C59AD5CF9E}"/>
                  </a:ext>
                </a:extLst>
              </p:cNvPr>
              <p:cNvSpPr/>
              <p:nvPr/>
            </p:nvSpPr>
            <p:spPr>
              <a:xfrm>
                <a:off x="9773864" y="1202267"/>
                <a:ext cx="5624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𝑓</m:t>
                          </m:r>
                        </m:e>
                        <m:sub>
                          <m:r>
                            <a:rPr lang="en-US" sz="2800" b="0" i="1" dirty="0" smtClean="0">
                              <a:latin typeface="Cambria Math" panose="02040503050406030204" pitchFamily="18" charset="0"/>
                            </a:rPr>
                            <m:t>𝑣</m:t>
                          </m:r>
                        </m:sub>
                      </m:sSub>
                    </m:oMath>
                  </m:oMathPara>
                </a14:m>
                <a:endParaRPr lang="en-US" sz="2800" dirty="0"/>
              </a:p>
            </p:txBody>
          </p:sp>
        </mc:Choice>
        <mc:Fallback xmlns="">
          <p:sp>
            <p:nvSpPr>
              <p:cNvPr id="156" name="Rectangle 8">
                <a:extLst>
                  <a:ext uri="{FF2B5EF4-FFF2-40B4-BE49-F238E27FC236}">
                    <a16:creationId xmlns:a16="http://schemas.microsoft.com/office/drawing/2014/main" id="{87DAE51C-3F12-64C3-07C3-C9C59AD5CF9E}"/>
                  </a:ext>
                </a:extLst>
              </p:cNvPr>
              <p:cNvSpPr>
                <a:spLocks noRot="1" noChangeAspect="1" noMove="1" noResize="1" noEditPoints="1" noAdjustHandles="1" noChangeArrowheads="1" noChangeShapeType="1" noTextEdit="1"/>
              </p:cNvSpPr>
              <p:nvPr/>
            </p:nvSpPr>
            <p:spPr>
              <a:xfrm>
                <a:off x="9773864" y="1202267"/>
                <a:ext cx="562462" cy="523220"/>
              </a:xfrm>
              <a:prstGeom prst="rect">
                <a:avLst/>
              </a:prstGeom>
              <a:blipFill>
                <a:blip r:embed="rId26"/>
                <a:stretch>
                  <a:fillRect l="-4348" b="-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5459A2-34E6-E264-1E2E-0189E831BED6}"/>
                  </a:ext>
                </a:extLst>
              </p:cNvPr>
              <p:cNvSpPr txBox="1">
                <a:spLocks/>
              </p:cNvSpPr>
              <p:nvPr/>
            </p:nvSpPr>
            <p:spPr>
              <a:xfrm>
                <a:off x="303548" y="1202267"/>
                <a:ext cx="6606025" cy="5346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000" dirty="0"/>
                  <a:t>The key to backpropagation is that each individual derivative is easy.  For example, if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ℒ</m:t>
                    </m:r>
                  </m:oMath>
                </a14:m>
                <a:r>
                  <a:rPr lang="en-US" sz="2000" dirty="0"/>
                  <a:t> is cross-entropy and </a:t>
                </a:r>
                <a14:m>
                  <m:oMath xmlns:m="http://schemas.openxmlformats.org/officeDocument/2006/math">
                    <m:r>
                      <a:rPr lang="en-US" sz="2000" i="1" smtClean="0">
                        <a:latin typeface="Cambria Math" panose="02040503050406030204" pitchFamily="18" charset="0"/>
                      </a:rPr>
                      <m:t>𝑓</m:t>
                    </m:r>
                    <m:r>
                      <a:rPr lang="en-US" sz="2000" i="1" smtClean="0">
                        <a:latin typeface="Cambria Math" panose="02040503050406030204" pitchFamily="18" charset="0"/>
                      </a:rPr>
                      <m:t>(</m:t>
                    </m:r>
                    <m:r>
                      <a:rPr lang="en-US" sz="2000" i="1" smtClean="0">
                        <a:latin typeface="Cambria Math" panose="02040503050406030204" pitchFamily="18" charset="0"/>
                      </a:rPr>
                      <m:t>𝑥</m:t>
                    </m:r>
                    <m:r>
                      <a:rPr lang="en-US" sz="2000" i="1" smtClean="0">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e>
                    </m:d>
                  </m:oMath>
                </a14:m>
                <a:r>
                  <a:rPr lang="en-US" sz="2000" dirty="0"/>
                  <a:t>, then you already know that </a:t>
                </a:r>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sz="2000" i="1" dirty="0" smtClean="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ℒ</m:t>
                          </m:r>
                        </m:num>
                        <m:den>
                          <m:r>
                            <a:rPr lang="en-US" sz="2000" i="1" dirty="0">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𝑧</m:t>
                              </m:r>
                            </m:e>
                            <m:sub>
                              <m:r>
                                <a:rPr lang="en-US" sz="2000" i="1" dirty="0">
                                  <a:latin typeface="Cambria Math" panose="02040503050406030204" pitchFamily="18" charset="0"/>
                                </a:rPr>
                                <m:t>2,</m:t>
                              </m:r>
                              <m:r>
                                <a:rPr lang="en-US" sz="2000" i="1" dirty="0">
                                  <a:latin typeface="Cambria Math" panose="02040503050406030204" pitchFamily="18" charset="0"/>
                                </a:rPr>
                                <m:t>𝑘</m:t>
                              </m:r>
                            </m:sub>
                          </m:sSub>
                        </m:den>
                      </m:f>
                      <m:r>
                        <a:rPr lang="en-US" sz="200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dirty="0" smtClean="0">
                              <a:latin typeface="Cambria Math" panose="02040503050406030204" pitchFamily="18" charset="0"/>
                            </a:rPr>
                            <m:t>𝑘</m:t>
                          </m:r>
                        </m:sub>
                      </m:sSub>
                      <m:d>
                        <m:dPr>
                          <m:ctrlPr>
                            <a:rPr lang="en-US" sz="2000" i="1" dirty="0">
                              <a:latin typeface="Cambria Math" panose="02040503050406030204" pitchFamily="18" charset="0"/>
                            </a:rPr>
                          </m:ctrlPr>
                        </m:dPr>
                        <m:e>
                          <m:r>
                            <a:rPr lang="en-US" sz="2000" i="1" dirty="0">
                              <a:latin typeface="Cambria Math" panose="02040503050406030204" pitchFamily="18" charset="0"/>
                            </a:rPr>
                            <m:t>𝑥</m:t>
                          </m:r>
                        </m:e>
                      </m:d>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m:rPr>
                              <m:nor/>
                            </m:rPr>
                            <a:rPr lang="en-US" sz="2000"/>
                            <m:t>𝟙</m:t>
                          </m:r>
                        </m:e>
                        <m:sub>
                          <m:r>
                            <a:rPr lang="en-US" sz="2000" i="1">
                              <a:latin typeface="Cambria Math" panose="02040503050406030204" pitchFamily="18" charset="0"/>
                            </a:rPr>
                            <m:t>𝑦</m:t>
                          </m:r>
                          <m:r>
                            <a:rPr lang="en-US" sz="2000" i="1">
                              <a:latin typeface="Cambria Math" panose="02040503050406030204" pitchFamily="18" charset="0"/>
                            </a:rPr>
                            <m:t>=</m:t>
                          </m:r>
                          <m:r>
                            <a:rPr lang="en-US" sz="2000" i="1" smtClean="0">
                              <a:latin typeface="Cambria Math" panose="02040503050406030204" pitchFamily="18" charset="0"/>
                            </a:rPr>
                            <m:t>𝑘</m:t>
                          </m:r>
                        </m:sub>
                      </m:sSub>
                    </m:oMath>
                  </m:oMathPara>
                </a14:m>
                <a:endParaRPr lang="en-US" sz="2000" dirty="0"/>
              </a:p>
              <a:p>
                <a:pPr marL="0" indent="0">
                  <a:lnSpc>
                    <a:spcPct val="120000"/>
                  </a:lnSpc>
                  <a:buFont typeface="Arial" panose="020B0604020202020204" pitchFamily="34" charset="0"/>
                  <a:buNone/>
                </a:pPr>
                <a:r>
                  <a:rPr lang="en-US" sz="2000" dirty="0"/>
                  <a:t>Since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𝑧</m:t>
                        </m:r>
                      </m:e>
                      <m:sub>
                        <m:r>
                          <a:rPr lang="en-US" sz="2000" i="1" smtClean="0">
                            <a:latin typeface="Cambria Math" panose="02040503050406030204" pitchFamily="18" charset="0"/>
                          </a:rPr>
                          <m:t>2</m:t>
                        </m:r>
                      </m:sub>
                    </m:sSub>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smtClean="0">
                            <a:latin typeface="Cambria Math" panose="02040503050406030204" pitchFamily="18" charset="0"/>
                          </a:rPr>
                          <m:t>𝑤</m:t>
                        </m:r>
                      </m:e>
                      <m:sub>
                        <m:r>
                          <a:rPr lang="en-US" sz="200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smtClean="0">
                            <a:latin typeface="Cambria Math" panose="02040503050406030204" pitchFamily="18" charset="0"/>
                          </a:rPr>
                          <m:t>h</m:t>
                        </m:r>
                      </m:e>
                      <m:sub>
                        <m:r>
                          <a:rPr lang="en-US" sz="2000" i="1" smtClean="0">
                            <a:latin typeface="Cambria Math" panose="02040503050406030204" pitchFamily="18" charset="0"/>
                          </a:rPr>
                          <m:t>1</m:t>
                        </m:r>
                      </m:sub>
                    </m:sSub>
                  </m:oMath>
                </a14:m>
                <a:r>
                  <a:rPr lang="en-US" sz="2000" dirty="0"/>
                  <a:t> is just a matrix multiplication,</a:t>
                </a:r>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𝑧</m:t>
                              </m:r>
                            </m:e>
                            <m:sub>
                              <m:r>
                                <a:rPr lang="en-US" sz="2000" i="1" dirty="0">
                                  <a:latin typeface="Cambria Math" panose="02040503050406030204" pitchFamily="18" charset="0"/>
                                </a:rPr>
                                <m:t>2,</m:t>
                              </m:r>
                              <m:r>
                                <a:rPr lang="en-US" sz="2000" i="1" dirty="0">
                                  <a:latin typeface="Cambria Math" panose="02040503050406030204" pitchFamily="18" charset="0"/>
                                </a:rPr>
                                <m:t>𝑘</m:t>
                              </m:r>
                            </m:sub>
                          </m:sSub>
                        </m:num>
                        <m:den>
                          <m:r>
                            <a:rPr lang="en-US" sz="2000" i="1" dirty="0">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h</m:t>
                              </m:r>
                            </m:e>
                            <m:sub>
                              <m:r>
                                <a:rPr lang="en-US" sz="2000" i="1" dirty="0">
                                  <a:latin typeface="Cambria Math" panose="02040503050406030204" pitchFamily="18" charset="0"/>
                                </a:rPr>
                                <m:t>1,</m:t>
                              </m:r>
                              <m:r>
                                <a:rPr lang="en-US" sz="2000" i="1" dirty="0">
                                  <a:latin typeface="Cambria Math" panose="02040503050406030204" pitchFamily="18" charset="0"/>
                                </a:rPr>
                                <m:t>𝑗</m:t>
                              </m:r>
                            </m:sub>
                          </m:sSub>
                        </m:den>
                      </m:f>
                      <m:r>
                        <a:rPr lang="en-US" sz="200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smtClean="0">
                              <a:latin typeface="Cambria Math" panose="02040503050406030204" pitchFamily="18" charset="0"/>
                            </a:rPr>
                            <m:t>𝑤</m:t>
                          </m:r>
                        </m:e>
                        <m:sub>
                          <m:r>
                            <a:rPr lang="en-US" sz="2000" i="1" dirty="0">
                              <a:latin typeface="Cambria Math" panose="02040503050406030204" pitchFamily="18" charset="0"/>
                            </a:rPr>
                            <m:t>2,</m:t>
                          </m:r>
                          <m:r>
                            <a:rPr lang="en-US" sz="2000" i="1" dirty="0">
                              <a:latin typeface="Cambria Math" panose="02040503050406030204" pitchFamily="18" charset="0"/>
                            </a:rPr>
                            <m:t>𝑘</m:t>
                          </m:r>
                          <m:r>
                            <a:rPr lang="en-US" sz="2000" i="1" dirty="0" smtClean="0">
                              <a:latin typeface="Cambria Math" panose="02040503050406030204" pitchFamily="18" charset="0"/>
                            </a:rPr>
                            <m:t>,</m:t>
                          </m:r>
                          <m:r>
                            <a:rPr lang="en-US" sz="2000" i="1" dirty="0" smtClean="0">
                              <a:latin typeface="Cambria Math" panose="02040503050406030204" pitchFamily="18" charset="0"/>
                            </a:rPr>
                            <m:t>𝑗</m:t>
                          </m:r>
                        </m:sub>
                      </m:sSub>
                    </m:oMath>
                  </m:oMathPara>
                </a14:m>
                <a:endParaRPr lang="en-US" sz="2000" dirty="0"/>
              </a:p>
              <a:p>
                <a:pPr marL="0" indent="0">
                  <a:lnSpc>
                    <a:spcPct val="120000"/>
                  </a:lnSpc>
                  <a:buFont typeface="Arial" panose="020B0604020202020204" pitchFamily="34" charset="0"/>
                  <a:buNone/>
                </a:pPr>
                <a:r>
                  <a:rPr lang="en-US" sz="2000" dirty="0"/>
                  <a:t>… and the derivative of </a:t>
                </a:r>
                <a:r>
                  <a:rPr lang="en-US" sz="2000" dirty="0" err="1"/>
                  <a:t>ReLU</a:t>
                </a:r>
                <a:r>
                  <a:rPr lang="en-US" sz="2000" dirty="0"/>
                  <a:t> is the unit step:</a:t>
                </a:r>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h</m:t>
                              </m:r>
                            </m:e>
                            <m:sub>
                              <m:r>
                                <a:rPr lang="en-US" sz="2000" i="1" dirty="0">
                                  <a:latin typeface="Cambria Math" panose="02040503050406030204" pitchFamily="18" charset="0"/>
                                </a:rPr>
                                <m:t>1,</m:t>
                              </m:r>
                              <m:r>
                                <a:rPr lang="en-US" sz="2000" i="1" dirty="0">
                                  <a:latin typeface="Cambria Math" panose="02040503050406030204" pitchFamily="18" charset="0"/>
                                </a:rPr>
                                <m:t>𝑗</m:t>
                              </m:r>
                            </m:sub>
                          </m:sSub>
                        </m:num>
                        <m:den>
                          <m:r>
                            <a:rPr lang="en-US" sz="2000" i="1" dirty="0">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𝑧</m:t>
                              </m:r>
                            </m:e>
                            <m:sub>
                              <m:r>
                                <a:rPr lang="en-US" sz="2000" i="1" dirty="0">
                                  <a:latin typeface="Cambria Math" panose="02040503050406030204" pitchFamily="18" charset="0"/>
                                </a:rPr>
                                <m:t>1,</m:t>
                              </m:r>
                              <m:r>
                                <a:rPr lang="en-US" sz="2000" i="1" dirty="0">
                                  <a:latin typeface="Cambria Math" panose="02040503050406030204" pitchFamily="18" charset="0"/>
                                </a:rPr>
                                <m:t>𝑗</m:t>
                              </m:r>
                            </m:sub>
                          </m:sSub>
                        </m:den>
                      </m:f>
                      <m:r>
                        <a:rPr lang="en-US" sz="2000" i="1" dirty="0" smtClean="0">
                          <a:latin typeface="Cambria Math" panose="02040503050406030204" pitchFamily="18" charset="0"/>
                        </a:rPr>
                        <m:t>=</m:t>
                      </m:r>
                      <m:r>
                        <a:rPr lang="en-US" sz="2000" i="1" dirty="0" smtClean="0">
                          <a:latin typeface="Cambria Math" panose="02040503050406030204" pitchFamily="18" charset="0"/>
                        </a:rPr>
                        <m:t>𝑢</m:t>
                      </m:r>
                      <m:d>
                        <m:dPr>
                          <m:ctrlPr>
                            <a:rPr lang="en-US" sz="2000" i="1" dirty="0" smtClean="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𝑧</m:t>
                              </m:r>
                            </m:e>
                            <m:sub>
                              <m:r>
                                <a:rPr lang="en-US" sz="2000" i="1" dirty="0">
                                  <a:latin typeface="Cambria Math" panose="02040503050406030204" pitchFamily="18" charset="0"/>
                                </a:rPr>
                                <m:t>1,</m:t>
                              </m:r>
                              <m:r>
                                <a:rPr lang="en-US" sz="2000" i="1" dirty="0">
                                  <a:latin typeface="Cambria Math" panose="02040503050406030204" pitchFamily="18" charset="0"/>
                                </a:rPr>
                                <m:t>𝑗</m:t>
                              </m:r>
                            </m:sub>
                          </m:sSub>
                        </m:e>
                      </m:d>
                    </m:oMath>
                  </m:oMathPara>
                </a14:m>
                <a:endParaRPr lang="en-US" sz="2000" dirty="0"/>
              </a:p>
              <a:p>
                <a:pPr marL="0" indent="0">
                  <a:lnSpc>
                    <a:spcPct val="120000"/>
                  </a:lnSpc>
                  <a:buFont typeface="Arial" panose="020B0604020202020204" pitchFamily="34" charset="0"/>
                  <a:buNone/>
                </a:pPr>
                <a:endParaRPr lang="en-US" sz="2000" dirty="0"/>
              </a:p>
            </p:txBody>
          </p:sp>
        </mc:Choice>
        <mc:Fallback xmlns="">
          <p:sp>
            <p:nvSpPr>
              <p:cNvPr id="7" name="Content Placeholder 2">
                <a:extLst>
                  <a:ext uri="{FF2B5EF4-FFF2-40B4-BE49-F238E27FC236}">
                    <a16:creationId xmlns:a16="http://schemas.microsoft.com/office/drawing/2014/main" id="{645459A2-34E6-E264-1E2E-0189E831BED6}"/>
                  </a:ext>
                </a:extLst>
              </p:cNvPr>
              <p:cNvSpPr txBox="1">
                <a:spLocks noRot="1" noChangeAspect="1" noMove="1" noResize="1" noEditPoints="1" noAdjustHandles="1" noChangeArrowheads="1" noChangeShapeType="1" noTextEdit="1"/>
              </p:cNvSpPr>
              <p:nvPr/>
            </p:nvSpPr>
            <p:spPr>
              <a:xfrm>
                <a:off x="303548" y="1202267"/>
                <a:ext cx="6606025" cy="5346434"/>
              </a:xfrm>
              <a:prstGeom prst="rect">
                <a:avLst/>
              </a:prstGeom>
              <a:blipFill>
                <a:blip r:embed="rId27"/>
                <a:stretch>
                  <a:fillRect l="-1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560763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10751" hangingPunct="0">
              <a:tabLst>
                <a:tab pos="750067" algn="l"/>
              </a:tabLst>
            </a:pPr>
            <a:fld id="{86CB4B4D-7CA3-9044-876B-883B54F8677D}" type="slidenum">
              <a:rPr kern="0">
                <a:solidFill>
                  <a:srgbClr val="000000"/>
                </a:solidFill>
                <a:latin typeface="Helvetica"/>
                <a:sym typeface="Helvetica"/>
              </a:rPr>
              <a:pPr defTabSz="410751" hangingPunct="0">
                <a:tabLst>
                  <a:tab pos="750067" algn="l"/>
                </a:tabLst>
              </a:pPr>
              <a:t>35</a:t>
            </a:fld>
            <a:endParaRPr kern="0">
              <a:solidFill>
                <a:srgbClr val="000000"/>
              </a:solidFill>
              <a:latin typeface="Helvetica"/>
              <a:sym typeface="Helvetica"/>
            </a:endParaRPr>
          </a:p>
        </p:txBody>
      </p:sp>
      <p:sp>
        <p:nvSpPr>
          <p:cNvPr id="12" name="文本框 11">
            <a:extLst>
              <a:ext uri="{FF2B5EF4-FFF2-40B4-BE49-F238E27FC236}">
                <a16:creationId xmlns:a16="http://schemas.microsoft.com/office/drawing/2014/main" id="{1ACD881C-9DC7-CA46-A5DE-FE2FB1DC21E3}"/>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chemeClr val="bg1"/>
                </a:solidFill>
                <a:latin typeface="微软雅黑" panose="020B0503020204020204" pitchFamily="34" charset="-122"/>
                <a:ea typeface="微软雅黑" panose="020B0503020204020204" pitchFamily="34" charset="-122"/>
                <a:cs typeface="微软雅黑" panose="020B0503020204020204" charset="-122"/>
              </a:rPr>
              <a:t>Natural language processing</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3" name="Content Placeholder 2">
            <a:extLst>
              <a:ext uri="{FF2B5EF4-FFF2-40B4-BE49-F238E27FC236}">
                <a16:creationId xmlns:a16="http://schemas.microsoft.com/office/drawing/2014/main" id="{3CACBD3B-49F3-D64C-BCE1-510DFB98C214}"/>
              </a:ext>
            </a:extLst>
          </p:cNvPr>
          <p:cNvSpPr txBox="1">
            <a:spLocks/>
          </p:cNvSpPr>
          <p:nvPr/>
        </p:nvSpPr>
        <p:spPr>
          <a:xfrm>
            <a:off x="1361902" y="2490763"/>
            <a:ext cx="10515600" cy="4834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BCA3B18B-B6BC-B646-AEF7-A2F695BA7707}"/>
              </a:ext>
            </a:extLst>
          </p:cNvPr>
          <p:cNvSpPr txBox="1">
            <a:spLocks/>
          </p:cNvSpPr>
          <p:nvPr/>
        </p:nvSpPr>
        <p:spPr>
          <a:xfrm>
            <a:off x="370104" y="1228537"/>
            <a:ext cx="5464277" cy="52679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pic>
        <p:nvPicPr>
          <p:cNvPr id="2" name="图片 1">
            <a:extLst>
              <a:ext uri="{FF2B5EF4-FFF2-40B4-BE49-F238E27FC236}">
                <a16:creationId xmlns:a16="http://schemas.microsoft.com/office/drawing/2014/main" id="{5D4F0D26-A9CB-7B67-9FC2-3595D165106F}"/>
              </a:ext>
            </a:extLst>
          </p:cNvPr>
          <p:cNvPicPr>
            <a:picLocks noChangeAspect="1"/>
          </p:cNvPicPr>
          <p:nvPr/>
        </p:nvPicPr>
        <p:blipFill>
          <a:blip r:embed="rId2"/>
          <a:stretch>
            <a:fillRect/>
          </a:stretch>
        </p:blipFill>
        <p:spPr>
          <a:xfrm>
            <a:off x="388787" y="672646"/>
            <a:ext cx="9791663" cy="5478772"/>
          </a:xfrm>
          <a:prstGeom prst="rect">
            <a:avLst/>
          </a:prstGeom>
        </p:spPr>
      </p:pic>
    </p:spTree>
    <p:extLst>
      <p:ext uri="{BB962C8B-B14F-4D97-AF65-F5344CB8AC3E}">
        <p14:creationId xmlns:p14="http://schemas.microsoft.com/office/powerpoint/2010/main" val="57058705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10751" hangingPunct="0">
              <a:tabLst>
                <a:tab pos="750067" algn="l"/>
              </a:tabLst>
            </a:pPr>
            <a:fld id="{86CB4B4D-7CA3-9044-876B-883B54F8677D}" type="slidenum">
              <a:rPr kern="0">
                <a:solidFill>
                  <a:srgbClr val="000000"/>
                </a:solidFill>
                <a:latin typeface="Helvetica"/>
                <a:sym typeface="Helvetica"/>
              </a:rPr>
              <a:pPr defTabSz="410751" hangingPunct="0">
                <a:tabLst>
                  <a:tab pos="750067" algn="l"/>
                </a:tabLst>
              </a:pPr>
              <a:t>36</a:t>
            </a:fld>
            <a:endParaRPr kern="0">
              <a:solidFill>
                <a:srgbClr val="000000"/>
              </a:solidFill>
              <a:latin typeface="Helvetica"/>
              <a:sym typeface="Helvetica"/>
            </a:endParaRPr>
          </a:p>
        </p:txBody>
      </p:sp>
      <p:sp>
        <p:nvSpPr>
          <p:cNvPr id="12" name="文本框 11">
            <a:extLst>
              <a:ext uri="{FF2B5EF4-FFF2-40B4-BE49-F238E27FC236}">
                <a16:creationId xmlns:a16="http://schemas.microsoft.com/office/drawing/2014/main" id="{1ACD881C-9DC7-CA46-A5DE-FE2FB1DC21E3}"/>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chemeClr val="bg1"/>
                </a:solidFill>
                <a:latin typeface="微软雅黑" panose="020B0503020204020204" pitchFamily="34" charset="-122"/>
                <a:ea typeface="微软雅黑" panose="020B0503020204020204" pitchFamily="34" charset="-122"/>
                <a:cs typeface="微软雅黑" panose="020B0503020204020204" charset="-122"/>
              </a:rPr>
              <a:t>Natural language processing</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3" name="Content Placeholder 2">
            <a:extLst>
              <a:ext uri="{FF2B5EF4-FFF2-40B4-BE49-F238E27FC236}">
                <a16:creationId xmlns:a16="http://schemas.microsoft.com/office/drawing/2014/main" id="{3CACBD3B-49F3-D64C-BCE1-510DFB98C214}"/>
              </a:ext>
            </a:extLst>
          </p:cNvPr>
          <p:cNvSpPr txBox="1">
            <a:spLocks/>
          </p:cNvSpPr>
          <p:nvPr/>
        </p:nvSpPr>
        <p:spPr>
          <a:xfrm>
            <a:off x="1361902" y="2490763"/>
            <a:ext cx="10515600" cy="4834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BCA3B18B-B6BC-B646-AEF7-A2F695BA7707}"/>
              </a:ext>
            </a:extLst>
          </p:cNvPr>
          <p:cNvSpPr txBox="1">
            <a:spLocks/>
          </p:cNvSpPr>
          <p:nvPr/>
        </p:nvSpPr>
        <p:spPr>
          <a:xfrm>
            <a:off x="370104" y="1228537"/>
            <a:ext cx="5464277" cy="52679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p:txBody>
      </p:sp>
      <p:pic>
        <p:nvPicPr>
          <p:cNvPr id="3" name="图片 2">
            <a:extLst>
              <a:ext uri="{FF2B5EF4-FFF2-40B4-BE49-F238E27FC236}">
                <a16:creationId xmlns:a16="http://schemas.microsoft.com/office/drawing/2014/main" id="{BB1CC84C-0658-0C7D-BAEA-16F1CC110A84}"/>
              </a:ext>
            </a:extLst>
          </p:cNvPr>
          <p:cNvPicPr>
            <a:picLocks noChangeAspect="1"/>
          </p:cNvPicPr>
          <p:nvPr/>
        </p:nvPicPr>
        <p:blipFill rotWithShape="1">
          <a:blip r:embed="rId2"/>
          <a:srcRect r="-808"/>
          <a:stretch/>
        </p:blipFill>
        <p:spPr>
          <a:xfrm>
            <a:off x="491835" y="930729"/>
            <a:ext cx="9604279" cy="3087089"/>
          </a:xfrm>
          <a:prstGeom prst="rect">
            <a:avLst/>
          </a:prstGeom>
        </p:spPr>
      </p:pic>
    </p:spTree>
    <p:extLst>
      <p:ext uri="{BB962C8B-B14F-4D97-AF65-F5344CB8AC3E}">
        <p14:creationId xmlns:p14="http://schemas.microsoft.com/office/powerpoint/2010/main" val="338955916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6147037-0B06-2F6A-4900-C6E0ED1576C0}"/>
              </a:ext>
            </a:extLst>
          </p:cNvPr>
          <p:cNvPicPr>
            <a:picLocks noChangeAspect="1"/>
          </p:cNvPicPr>
          <p:nvPr/>
        </p:nvPicPr>
        <p:blipFill>
          <a:blip r:embed="rId2"/>
          <a:stretch>
            <a:fillRect/>
          </a:stretch>
        </p:blipFill>
        <p:spPr>
          <a:xfrm>
            <a:off x="450272" y="687961"/>
            <a:ext cx="9299199" cy="5033966"/>
          </a:xfrm>
          <a:prstGeom prst="rect">
            <a:avLst/>
          </a:prstGeom>
        </p:spPr>
      </p:pic>
      <p:sp>
        <p:nvSpPr>
          <p:cNvPr id="5" name="文本框 4">
            <a:extLst>
              <a:ext uri="{FF2B5EF4-FFF2-40B4-BE49-F238E27FC236}">
                <a16:creationId xmlns:a16="http://schemas.microsoft.com/office/drawing/2014/main" id="{4272BAFD-1E90-18FF-33D4-A3216EA4E7C4}"/>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chemeClr val="bg1"/>
                </a:solidFill>
                <a:latin typeface="微软雅黑" panose="020B0503020204020204" pitchFamily="34" charset="-122"/>
                <a:ea typeface="微软雅黑" panose="020B0503020204020204" pitchFamily="34" charset="-122"/>
                <a:cs typeface="微软雅黑" panose="020B0503020204020204" charset="-122"/>
              </a:rPr>
              <a:t>Natural language processing</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308421292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1751" y="1534061"/>
            <a:ext cx="9889099" cy="2805063"/>
          </a:xfrm>
          <a:prstGeom prst="rect">
            <a:avLst/>
          </a:prstGeom>
        </p:spPr>
        <p:txBody>
          <a:bodyPr wrap="square">
            <a:spAutoFit/>
          </a:bodyPr>
          <a:lstStyle/>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cs typeface="Helvetica" panose="020B0604020202020204" pitchFamily="34" charset="0"/>
              </a:rPr>
              <a:t>Key Concept Part II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rPr>
              <a:t>Key Concept </a:t>
            </a:r>
            <a:r>
              <a:rPr lang="en-US" altLang="zh-CN" sz="2400" b="1" dirty="0">
                <a:solidFill>
                  <a:srgbClr val="4472C4"/>
                </a:solidFill>
                <a:ea typeface="微软雅黑" panose="020B0503020204020204" pitchFamily="34" charset="-122"/>
                <a:cs typeface="Helvetica" panose="020B0604020202020204" pitchFamily="34" charset="0"/>
              </a:rPr>
              <a:t>Part </a:t>
            </a:r>
            <a:r>
              <a:rPr lang="en-US" altLang="zh-CN" sz="2400" b="1" dirty="0">
                <a:solidFill>
                  <a:srgbClr val="4472C4"/>
                </a:solidFill>
                <a:ea typeface="微软雅黑" panose="020B0503020204020204" pitchFamily="34" charset="-122"/>
              </a:rPr>
              <a:t>III</a:t>
            </a:r>
          </a:p>
          <a:p>
            <a:pPr marL="685783" indent="-685783" defTabSz="1219170" fontAlgn="base">
              <a:lnSpc>
                <a:spcPct val="150000"/>
              </a:lnSpc>
              <a:spcBef>
                <a:spcPct val="0"/>
              </a:spcBef>
              <a:buFont typeface="+mj-lt"/>
              <a:buAutoNum type="arabicPeriod"/>
            </a:pPr>
            <a:r>
              <a:rPr lang="en-US" altLang="zh-CN" sz="2400" b="1" dirty="0">
                <a:solidFill>
                  <a:srgbClr val="4472C4"/>
                </a:solidFill>
                <a:ea typeface="微软雅黑" panose="020B0503020204020204" pitchFamily="34" charset="-122"/>
              </a:rPr>
              <a:t>Key Concept </a:t>
            </a:r>
            <a:r>
              <a:rPr lang="en-US" altLang="zh-CN" sz="2400" b="1" dirty="0">
                <a:solidFill>
                  <a:srgbClr val="4472C4"/>
                </a:solidFill>
                <a:ea typeface="微软雅黑" panose="020B0503020204020204" pitchFamily="34" charset="-122"/>
                <a:cs typeface="Helvetica" panose="020B0604020202020204" pitchFamily="34" charset="0"/>
              </a:rPr>
              <a:t>Part </a:t>
            </a:r>
            <a:r>
              <a:rPr lang="en-US" altLang="zh-CN" sz="2400" b="1" dirty="0">
                <a:solidFill>
                  <a:srgbClr val="4472C4"/>
                </a:solidFill>
                <a:ea typeface="微软雅黑" panose="020B0503020204020204" pitchFamily="34" charset="-122"/>
              </a:rPr>
              <a:t>IV</a:t>
            </a:r>
          </a:p>
          <a:p>
            <a:pPr marL="685783" indent="-685783" defTabSz="1219170" fontAlgn="base">
              <a:lnSpc>
                <a:spcPct val="150000"/>
              </a:lnSpc>
              <a:spcBef>
                <a:spcPct val="0"/>
              </a:spcBef>
              <a:buFont typeface="+mj-lt"/>
              <a:buAutoNum type="arabicPeriod"/>
            </a:pPr>
            <a:r>
              <a:rPr lang="en-US" altLang="zh-CN" sz="2400" b="1" u="sng" dirty="0">
                <a:solidFill>
                  <a:srgbClr val="FF0000"/>
                </a:solidFill>
                <a:ea typeface="微软雅黑" panose="020B0503020204020204" pitchFamily="34" charset="-122"/>
              </a:rPr>
              <a:t>Final</a:t>
            </a:r>
            <a:r>
              <a:rPr lang="zh-CN" altLang="en-US" sz="2400" b="1" u="sng" dirty="0">
                <a:solidFill>
                  <a:srgbClr val="FF0000"/>
                </a:solidFill>
                <a:ea typeface="微软雅黑" panose="020B0503020204020204" pitchFamily="34" charset="-122"/>
              </a:rPr>
              <a:t> </a:t>
            </a:r>
            <a:r>
              <a:rPr lang="en-US" altLang="zh-CN" sz="2400" b="1" u="sng" dirty="0">
                <a:solidFill>
                  <a:srgbClr val="FF0000"/>
                </a:solidFill>
                <a:ea typeface="微软雅黑" panose="020B0503020204020204" pitchFamily="34" charset="-122"/>
              </a:rPr>
              <a:t>Agenda</a:t>
            </a:r>
          </a:p>
        </p:txBody>
      </p:sp>
      <p:sp>
        <p:nvSpPr>
          <p:cNvPr id="4" name="文本框 3">
            <a:extLst>
              <a:ext uri="{FF2B5EF4-FFF2-40B4-BE49-F238E27FC236}">
                <a16:creationId xmlns:a16="http://schemas.microsoft.com/office/drawing/2014/main" id="{17C9922D-CE0D-814E-B101-4266CCF82FD3}"/>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Outline: Final Review</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626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6B40334-55EA-9D42-9416-7B41FA0496E9}"/>
              </a:ext>
            </a:extLst>
          </p:cNvPr>
          <p:cNvPicPr>
            <a:picLocks noChangeAspect="1"/>
          </p:cNvPicPr>
          <p:nvPr/>
        </p:nvPicPr>
        <p:blipFill>
          <a:blip r:embed="rId2"/>
          <a:stretch>
            <a:fillRect/>
          </a:stretch>
        </p:blipFill>
        <p:spPr>
          <a:xfrm>
            <a:off x="789940" y="2404110"/>
            <a:ext cx="6502400" cy="3695700"/>
          </a:xfrm>
          <a:prstGeom prst="rect">
            <a:avLst/>
          </a:prstGeom>
        </p:spPr>
      </p:pic>
      <p:sp>
        <p:nvSpPr>
          <p:cNvPr id="6" name="矩形标注 5">
            <a:extLst>
              <a:ext uri="{FF2B5EF4-FFF2-40B4-BE49-F238E27FC236}">
                <a16:creationId xmlns:a16="http://schemas.microsoft.com/office/drawing/2014/main" id="{E746FA5D-48E4-B843-AB9B-77F846DE4DB0}"/>
              </a:ext>
            </a:extLst>
          </p:cNvPr>
          <p:cNvSpPr/>
          <p:nvPr/>
        </p:nvSpPr>
        <p:spPr>
          <a:xfrm>
            <a:off x="7178040" y="1165860"/>
            <a:ext cx="4389120" cy="1965960"/>
          </a:xfrm>
          <a:prstGeom prst="wedgeRectCallout">
            <a:avLst>
              <a:gd name="adj1" fmla="val -48437"/>
              <a:gd name="adj2" fmla="val 92429"/>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751008BF-2F94-0946-8779-67ED05831FFB}"/>
              </a:ext>
            </a:extLst>
          </p:cNvPr>
          <p:cNvSpPr txBox="1"/>
          <p:nvPr/>
        </p:nvSpPr>
        <p:spPr>
          <a:xfrm>
            <a:off x="7223760" y="1372612"/>
            <a:ext cx="4389120" cy="1569660"/>
          </a:xfrm>
          <a:prstGeom prst="rect">
            <a:avLst/>
          </a:prstGeom>
          <a:noFill/>
        </p:spPr>
        <p:txBody>
          <a:bodyPr wrap="square" rtlCol="0">
            <a:spAutoFit/>
          </a:bodyPr>
          <a:lstStyle/>
          <a:p>
            <a:pPr algn="ctr"/>
            <a:r>
              <a:rPr kumimoji="1" lang="en-US" altLang="zh-CN" sz="3200" dirty="0"/>
              <a:t>Good Luck!!</a:t>
            </a:r>
          </a:p>
          <a:p>
            <a:pPr algn="ctr"/>
            <a:r>
              <a:rPr kumimoji="1" lang="en-US" altLang="zh-CN" sz="3200" dirty="0"/>
              <a:t>&amp;</a:t>
            </a:r>
          </a:p>
          <a:p>
            <a:pPr algn="ctr"/>
            <a:r>
              <a:rPr kumimoji="1" lang="en-US" altLang="zh-CN" sz="3200" dirty="0"/>
              <a:t>See you all in the exam.</a:t>
            </a:r>
            <a:endParaRPr kumimoji="1" lang="zh-CN" altLang="en-US" sz="3200" dirty="0"/>
          </a:p>
        </p:txBody>
      </p:sp>
      <p:sp>
        <p:nvSpPr>
          <p:cNvPr id="5" name="文本框 4">
            <a:extLst>
              <a:ext uri="{FF2B5EF4-FFF2-40B4-BE49-F238E27FC236}">
                <a16:creationId xmlns:a16="http://schemas.microsoft.com/office/drawing/2014/main" id="{3625FF39-05E9-6B4F-959B-5FE348773C31}"/>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ECE 448 Sp2023 Destination</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68992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5DCA40-7B32-47C5-85D1-FE7C25D52126}"/>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Key</a:t>
            </a:r>
            <a:r>
              <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rPr>
              <a:t> </a:t>
            </a:r>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Concepts Part I</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p:pic>
        <p:nvPicPr>
          <p:cNvPr id="4" name="图片 3">
            <a:extLst>
              <a:ext uri="{FF2B5EF4-FFF2-40B4-BE49-F238E27FC236}">
                <a16:creationId xmlns:a16="http://schemas.microsoft.com/office/drawing/2014/main" id="{BFCBCE93-7717-3C40-A928-0820CA586919}"/>
              </a:ext>
            </a:extLst>
          </p:cNvPr>
          <p:cNvPicPr>
            <a:picLocks noChangeAspect="1"/>
          </p:cNvPicPr>
          <p:nvPr/>
        </p:nvPicPr>
        <p:blipFill>
          <a:blip r:embed="rId2"/>
          <a:stretch>
            <a:fillRect/>
          </a:stretch>
        </p:blipFill>
        <p:spPr>
          <a:xfrm>
            <a:off x="1126778" y="1424406"/>
            <a:ext cx="9671452" cy="3865905"/>
          </a:xfrm>
          <a:prstGeom prst="rect">
            <a:avLst/>
          </a:prstGeom>
        </p:spPr>
      </p:pic>
      <p:sp>
        <p:nvSpPr>
          <p:cNvPr id="15" name="直線コネクタ 14">
            <a:extLst>
              <a:ext uri="{FF2B5EF4-FFF2-40B4-BE49-F238E27FC236}">
                <a16:creationId xmlns:a16="http://schemas.microsoft.com/office/drawing/2014/main" id="{C193C113-9327-474D-B9FC-AEDD58168C7E}"/>
              </a:ext>
            </a:extLst>
          </p:cNvPr>
          <p:cNvSpPr/>
          <p:nvPr/>
        </p:nvSpPr>
        <p:spPr>
          <a:xfrm>
            <a:off x="2455456" y="2380761"/>
            <a:ext cx="2833255"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6" name="直接连接符 15">
            <a:extLst>
              <a:ext uri="{FF2B5EF4-FFF2-40B4-BE49-F238E27FC236}">
                <a16:creationId xmlns:a16="http://schemas.microsoft.com/office/drawing/2014/main" id="{4D966F4E-B053-45A3-B682-9A2D82BA87AC}"/>
              </a:ext>
            </a:extLst>
          </p:cNvPr>
          <p:cNvSpPr/>
          <p:nvPr/>
        </p:nvSpPr>
        <p:spPr>
          <a:xfrm>
            <a:off x="2460169" y="2672835"/>
            <a:ext cx="1239549"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7" name="直接连接符 16">
            <a:extLst>
              <a:ext uri="{FF2B5EF4-FFF2-40B4-BE49-F238E27FC236}">
                <a16:creationId xmlns:a16="http://schemas.microsoft.com/office/drawing/2014/main" id="{9788B4AF-FB01-4A68-9C7C-88CFDD190193}"/>
              </a:ext>
            </a:extLst>
          </p:cNvPr>
          <p:cNvSpPr/>
          <p:nvPr/>
        </p:nvSpPr>
        <p:spPr>
          <a:xfrm>
            <a:off x="2460823" y="3296403"/>
            <a:ext cx="2124942"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8" name="直接连接符 17">
            <a:extLst>
              <a:ext uri="{FF2B5EF4-FFF2-40B4-BE49-F238E27FC236}">
                <a16:creationId xmlns:a16="http://schemas.microsoft.com/office/drawing/2014/main" id="{3C7DC0BB-1CA0-42D2-8135-69610358EAB0}"/>
              </a:ext>
            </a:extLst>
          </p:cNvPr>
          <p:cNvSpPr/>
          <p:nvPr/>
        </p:nvSpPr>
        <p:spPr>
          <a:xfrm>
            <a:off x="2462429" y="4185177"/>
            <a:ext cx="3364491"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19" name="直接连接符 18">
            <a:extLst>
              <a:ext uri="{FF2B5EF4-FFF2-40B4-BE49-F238E27FC236}">
                <a16:creationId xmlns:a16="http://schemas.microsoft.com/office/drawing/2014/main" id="{DED6780C-936F-4382-B914-87D9FE2AB78B}"/>
              </a:ext>
            </a:extLst>
          </p:cNvPr>
          <p:cNvSpPr/>
          <p:nvPr/>
        </p:nvSpPr>
        <p:spPr>
          <a:xfrm>
            <a:off x="2455749" y="4486138"/>
            <a:ext cx="2833255"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20" name="直接连接符 19">
            <a:extLst>
              <a:ext uri="{FF2B5EF4-FFF2-40B4-BE49-F238E27FC236}">
                <a16:creationId xmlns:a16="http://schemas.microsoft.com/office/drawing/2014/main" id="{7E9AAA72-CE98-4AAA-A419-54FCC371174E}"/>
              </a:ext>
            </a:extLst>
          </p:cNvPr>
          <p:cNvSpPr/>
          <p:nvPr/>
        </p:nvSpPr>
        <p:spPr>
          <a:xfrm>
            <a:off x="2458531" y="5113994"/>
            <a:ext cx="3187412" cy="0"/>
          </a:xfrm>
          <a:prstGeom prst="line">
            <a:avLst/>
          </a:prstGeom>
          <a:solidFill>
            <a:srgbClr val="E71224">
              <a:alpha val="5000"/>
            </a:srgbClr>
          </a:solidFill>
          <a:ln w="18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152902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5DCA40-7B32-47C5-85D1-FE7C25D52126}"/>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Bayesian Inference</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FDC85BB-9F5D-6141-810C-494ED35047D6}"/>
                  </a:ext>
                </a:extLst>
              </p:cNvPr>
              <p:cNvSpPr/>
              <p:nvPr/>
            </p:nvSpPr>
            <p:spPr>
              <a:xfrm>
                <a:off x="1378853" y="1045467"/>
                <a:ext cx="9311314" cy="5577681"/>
              </a:xfrm>
              <a:prstGeom prst="rect">
                <a:avLst/>
              </a:prstGeom>
            </p:spPr>
            <p:txBody>
              <a:bodyPr wrap="square">
                <a:spAutoFit/>
              </a:bodyPr>
              <a:lstStyle/>
              <a:p>
                <a:pPr marL="342900" indent="-342900">
                  <a:buFont typeface="Arial" panose="020B0604020202020204" pitchFamily="34" charset="0"/>
                  <a:buChar char="•"/>
                </a:pPr>
                <a:r>
                  <a:rPr lang="en-US" altLang="zh-CN" sz="2400" dirty="0"/>
                  <a:t>Bayes Rule:</a:t>
                </a: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𝐴</m:t>
                          </m:r>
                        </m:e>
                        <m:e>
                          <m:r>
                            <a:rPr lang="en-US" altLang="zh-CN" sz="2400" i="1">
                              <a:latin typeface="Cambria Math" panose="02040503050406030204" pitchFamily="18" charset="0"/>
                            </a:rPr>
                            <m:t>𝐵</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𝐵</m:t>
                              </m:r>
                            </m:e>
                            <m:e>
                              <m:r>
                                <a:rPr lang="en-US" altLang="zh-CN" sz="2400" i="1">
                                  <a:latin typeface="Cambria Math" panose="02040503050406030204" pitchFamily="18" charset="0"/>
                                </a:rPr>
                                <m:t>𝐴</m:t>
                              </m:r>
                            </m:e>
                          </m:d>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𝐴</m:t>
                          </m:r>
                          <m:r>
                            <a:rPr lang="en-US" altLang="zh-CN" sz="2400" i="1">
                              <a:latin typeface="Cambria Math" panose="02040503050406030204" pitchFamily="18" charset="0"/>
                            </a:rPr>
                            <m:t>)</m:t>
                          </m:r>
                        </m:num>
                        <m:den>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𝐵</m:t>
                          </m:r>
                          <m:r>
                            <a:rPr lang="en-US" altLang="zh-CN" sz="2400" i="1">
                              <a:latin typeface="Cambria Math" panose="02040503050406030204" pitchFamily="18" charset="0"/>
                            </a:rPr>
                            <m:t>)</m:t>
                          </m:r>
                        </m:den>
                      </m:f>
                    </m:oMath>
                  </m:oMathPara>
                </a14:m>
                <a:endParaRPr lang="en-US" altLang="zh-CN" sz="2400" dirty="0"/>
              </a:p>
              <a:p>
                <a:pPr marL="342900" indent="-342900">
                  <a:buFont typeface="Arial" panose="020B0604020202020204" pitchFamily="34" charset="0"/>
                  <a:buChar char="•"/>
                </a:pPr>
                <a:r>
                  <a:rPr lang="en-US" altLang="zh-CN" sz="2400" dirty="0"/>
                  <a:t>Bayesian Decision:</a:t>
                </a:r>
              </a:p>
              <a:p>
                <a:pPr marL="800100" lvl="1" indent="-342900">
                  <a:buFont typeface="Arial" panose="020B0604020202020204" pitchFamily="34" charset="0"/>
                  <a:buChar char="•"/>
                </a:pPr>
                <a:r>
                  <a:rPr lang="en-US" altLang="zh-CN" sz="2400" dirty="0"/>
                  <a:t>Maximum a Posterior (MAP)</a:t>
                </a:r>
              </a:p>
              <a:p>
                <a:pPr lvl="1"/>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𝑎</m:t>
                      </m:r>
                      <m:r>
                        <a:rPr lang="en-US" altLang="zh-CN" sz="2400" i="1">
                          <a:latin typeface="Cambria Math" panose="02040503050406030204" pitchFamily="18" charset="0"/>
                        </a:rPr>
                        <m:t>=</m:t>
                      </m:r>
                      <m:r>
                        <m:rPr>
                          <m:sty m:val="p"/>
                        </m:rPr>
                        <a:rPr lang="en-US" altLang="zh-CN" sz="2400">
                          <a:latin typeface="Cambria Math" panose="02040503050406030204" pitchFamily="18" charset="0"/>
                        </a:rPr>
                        <m:t>arg</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en-US" altLang="zh-CN" sz="2400" i="1">
                                  <a:latin typeface="Cambria Math" panose="02040503050406030204" pitchFamily="18" charset="0"/>
                                </a:rPr>
                                <m:t>𝑎</m:t>
                              </m:r>
                            </m:lim>
                          </m:limLow>
                        </m:fName>
                        <m:e>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𝑒</m:t>
                          </m:r>
                          <m:r>
                            <a:rPr lang="en-US" altLang="zh-CN" sz="2400" i="1">
                              <a:latin typeface="Cambria Math" panose="02040503050406030204" pitchFamily="18" charset="0"/>
                            </a:rPr>
                            <m:t>)</m:t>
                          </m:r>
                        </m:e>
                      </m:func>
                    </m:oMath>
                  </m:oMathPara>
                </a14:m>
                <a:endParaRPr lang="en-US" altLang="zh-CN" sz="2400" dirty="0"/>
              </a:p>
              <a:p>
                <a:pPr lvl="1"/>
                <a14:m>
                  <m:oMathPara xmlns:m="http://schemas.openxmlformats.org/officeDocument/2006/math">
                    <m:oMathParaPr>
                      <m:jc m:val="centerGroup"/>
                    </m:oMathParaPr>
                    <m:oMath xmlns:m="http://schemas.openxmlformats.org/officeDocument/2006/math">
                      <m:r>
                        <a:rPr lang="en-US" altLang="zh-CN" sz="2400" b="0" i="0" smtClean="0">
                          <a:latin typeface="Cambria Math" panose="02040503050406030204" pitchFamily="18" charset="0"/>
                        </a:rPr>
                        <m:t>=</m:t>
                      </m:r>
                      <m:r>
                        <m:rPr>
                          <m:sty m:val="p"/>
                        </m:rPr>
                        <a:rPr lang="en-US" altLang="zh-CN" sz="2400">
                          <a:latin typeface="Cambria Math" panose="02040503050406030204" pitchFamily="18" charset="0"/>
                        </a:rPr>
                        <m:t>argmax</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𝑒</m:t>
                              </m:r>
                            </m:e>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num>
                        <m:den>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𝑒</m:t>
                          </m:r>
                          <m:r>
                            <a:rPr lang="en-US" altLang="zh-CN" sz="2400" i="1">
                              <a:latin typeface="Cambria Math" panose="02040503050406030204" pitchFamily="18" charset="0"/>
                            </a:rPr>
                            <m:t>)</m:t>
                          </m:r>
                        </m:den>
                      </m:f>
                    </m:oMath>
                  </m:oMathPara>
                </a14:m>
                <a:endParaRPr lang="en-US" altLang="zh-CN" sz="2400" dirty="0"/>
              </a:p>
              <a:p>
                <a:pPr lvl="1"/>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m:t>
                      </m:r>
                      <m:r>
                        <m:rPr>
                          <m:sty m:val="p"/>
                        </m:rPr>
                        <a:rPr lang="en-US" altLang="zh-CN" sz="2400">
                          <a:latin typeface="Cambria Math" panose="02040503050406030204" pitchFamily="18" charset="0"/>
                        </a:rPr>
                        <m:t>argmax</m:t>
                      </m:r>
                      <m:r>
                        <a:rPr lang="en-US" altLang="zh-CN" sz="2400" b="0" i="1" smtClean="0">
                          <a:latin typeface="Cambria Math" panose="02040503050406030204" pitchFamily="18" charset="0"/>
                        </a:rPr>
                        <m:t> </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𝑒</m:t>
                          </m:r>
                        </m:e>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oMath>
                  </m:oMathPara>
                </a14:m>
                <a:endParaRPr lang="en-US" altLang="zh-CN" sz="2400" dirty="0"/>
              </a:p>
              <a:p>
                <a:pPr lvl="1"/>
                <a:r>
                  <a:rPr lang="en-US" altLang="zh-CN" sz="2400" dirty="0"/>
                  <a:t>Thus,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𝑎</m:t>
                        </m:r>
                      </m:e>
                      <m:e>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𝑒</m:t>
                        </m:r>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𝑒</m:t>
                        </m:r>
                      </m:e>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oMath>
                </a14:m>
                <a:endParaRPr lang="en-US" altLang="zh-CN" sz="2400" dirty="0"/>
              </a:p>
              <a:p>
                <a:pPr lvl="1"/>
                <a:endParaRPr lang="en-US" altLang="zh-CN" sz="2400" dirty="0"/>
              </a:p>
              <a:p>
                <a:pPr marL="800100" lvl="1" indent="-342900">
                  <a:buFont typeface="Arial" panose="020B0604020202020204" pitchFamily="34" charset="0"/>
                  <a:buChar char="•"/>
                </a:pPr>
                <a:r>
                  <a:rPr lang="en-US" altLang="zh-CN" sz="2400" dirty="0"/>
                  <a:t>Maximum Likelihood (ML) decision:</a:t>
                </a:r>
              </a:p>
              <a:p>
                <a:pPr lvl="1"/>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𝑎</m:t>
                      </m:r>
                      <m:r>
                        <a:rPr lang="en-US" altLang="zh-CN" sz="2400" i="1">
                          <a:latin typeface="Cambria Math" panose="02040503050406030204" pitchFamily="18" charset="0"/>
                        </a:rPr>
                        <m:t>=</m:t>
                      </m:r>
                      <m:r>
                        <m:rPr>
                          <m:sty m:val="p"/>
                        </m:rPr>
                        <a:rPr lang="en-US" altLang="zh-CN" sz="2400">
                          <a:latin typeface="Cambria Math" panose="02040503050406030204" pitchFamily="18" charset="0"/>
                        </a:rPr>
                        <m:t>arg</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en-US" altLang="zh-CN" sz="2400" i="1" smtClean="0">
                                  <a:latin typeface="Cambria Math" panose="02040503050406030204" pitchFamily="18" charset="0"/>
                                </a:rPr>
                                <m:t>𝑎</m:t>
                              </m:r>
                            </m:lim>
                          </m:limLow>
                        </m:fName>
                        <m:e>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b="0" i="1" smtClean="0">
                              <a:latin typeface="Cambria Math" panose="02040503050406030204" pitchFamily="18" charset="0"/>
                            </a:rPr>
                            <m:t>𝐸</m:t>
                          </m:r>
                          <m:r>
                            <a:rPr lang="en-US" altLang="zh-CN" sz="2400" i="1">
                              <a:latin typeface="Cambria Math" panose="02040503050406030204" pitchFamily="18" charset="0"/>
                            </a:rPr>
                            <m:t>=</m:t>
                          </m:r>
                          <m:r>
                            <a:rPr lang="en-US" altLang="zh-CN" sz="2400" b="0" i="1" smtClean="0">
                              <a:latin typeface="Cambria Math" panose="02040503050406030204" pitchFamily="18" charset="0"/>
                            </a:rPr>
                            <m:t>𝑒</m:t>
                          </m:r>
                          <m:r>
                            <a:rPr lang="en-US" altLang="zh-CN" sz="2400" i="1">
                              <a:latin typeface="Cambria Math" panose="02040503050406030204" pitchFamily="18" charset="0"/>
                            </a:rPr>
                            <m:t>|</m:t>
                          </m:r>
                          <m:r>
                            <a:rPr lang="en-US" altLang="zh-CN" sz="2400" b="0" i="1" smtClean="0">
                              <a:latin typeface="Cambria Math" panose="02040503050406030204" pitchFamily="18" charset="0"/>
                            </a:rPr>
                            <m:t>𝑌</m:t>
                          </m:r>
                          <m:r>
                            <a:rPr lang="en-US" altLang="zh-CN" sz="2400" i="1">
                              <a:latin typeface="Cambria Math" panose="02040503050406030204" pitchFamily="18" charset="0"/>
                            </a:rPr>
                            <m:t>=</m:t>
                          </m:r>
                          <m:r>
                            <a:rPr lang="en-US" altLang="zh-CN" sz="2400" b="0" i="1" smtClean="0">
                              <a:latin typeface="Cambria Math" panose="02040503050406030204" pitchFamily="18" charset="0"/>
                            </a:rPr>
                            <m:t>𝑎</m:t>
                          </m:r>
                          <m:r>
                            <a:rPr lang="en-US" altLang="zh-CN" sz="2400" i="1">
                              <a:latin typeface="Cambria Math" panose="02040503050406030204" pitchFamily="18" charset="0"/>
                            </a:rPr>
                            <m:t>)</m:t>
                          </m:r>
                        </m:e>
                      </m:func>
                    </m:oMath>
                  </m:oMathPara>
                </a14:m>
                <a:endParaRPr lang="en-US" altLang="zh-CN" sz="2400" dirty="0"/>
              </a:p>
              <a:p>
                <a:pPr lvl="1"/>
                <a:endParaRPr lang="fr-FR" altLang="zh-CN" sz="2400" dirty="0"/>
              </a:p>
            </p:txBody>
          </p:sp>
        </mc:Choice>
        <mc:Fallback xmlns="">
          <p:sp>
            <p:nvSpPr>
              <p:cNvPr id="10" name="矩形 9">
                <a:extLst>
                  <a:ext uri="{FF2B5EF4-FFF2-40B4-BE49-F238E27FC236}">
                    <a16:creationId xmlns:a16="http://schemas.microsoft.com/office/drawing/2014/main" id="{3FDC85BB-9F5D-6141-810C-494ED35047D6}"/>
                  </a:ext>
                </a:extLst>
              </p:cNvPr>
              <p:cNvSpPr>
                <a:spLocks noRot="1" noChangeAspect="1" noMove="1" noResize="1" noEditPoints="1" noAdjustHandles="1" noChangeArrowheads="1" noChangeShapeType="1" noTextEdit="1"/>
              </p:cNvSpPr>
              <p:nvPr/>
            </p:nvSpPr>
            <p:spPr>
              <a:xfrm>
                <a:off x="1378853" y="1045467"/>
                <a:ext cx="9311314" cy="5577681"/>
              </a:xfrm>
              <a:prstGeom prst="rect">
                <a:avLst/>
              </a:prstGeom>
              <a:blipFill>
                <a:blip r:embed="rId2"/>
                <a:stretch>
                  <a:fillRect l="-817" t="-909"/>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8AEB6A2B-E27C-A048-B4E4-F77F65F05799}"/>
              </a:ext>
            </a:extLst>
          </p:cNvPr>
          <p:cNvGrpSpPr/>
          <p:nvPr/>
        </p:nvGrpSpPr>
        <p:grpSpPr>
          <a:xfrm>
            <a:off x="2857551" y="4841701"/>
            <a:ext cx="5274211" cy="493073"/>
            <a:chOff x="2882489" y="5107708"/>
            <a:chExt cx="5274211" cy="493073"/>
          </a:xfrm>
        </p:grpSpPr>
        <p:sp>
          <p:nvSpPr>
            <p:cNvPr id="11" name="TextBox 4">
              <a:extLst>
                <a:ext uri="{FF2B5EF4-FFF2-40B4-BE49-F238E27FC236}">
                  <a16:creationId xmlns:a16="http://schemas.microsoft.com/office/drawing/2014/main" id="{4387F957-1690-7A4E-96BF-093E6D9DE627}"/>
                </a:ext>
              </a:extLst>
            </p:cNvPr>
            <p:cNvSpPr txBox="1"/>
            <p:nvPr/>
          </p:nvSpPr>
          <p:spPr>
            <a:xfrm>
              <a:off x="5560383" y="5139116"/>
              <a:ext cx="1397819" cy="461665"/>
            </a:xfrm>
            <a:prstGeom prst="rect">
              <a:avLst/>
            </a:prstGeom>
            <a:noFill/>
          </p:spPr>
          <p:txBody>
            <a:bodyPr wrap="none" rtlCol="0">
              <a:spAutoFit/>
            </a:bodyPr>
            <a:lstStyle/>
            <a:p>
              <a:r>
                <a:rPr lang="en-US" sz="2400" dirty="0">
                  <a:solidFill>
                    <a:srgbClr val="FF0000"/>
                  </a:solidFill>
                </a:rPr>
                <a:t>likelihood</a:t>
              </a:r>
            </a:p>
          </p:txBody>
        </p:sp>
        <p:sp>
          <p:nvSpPr>
            <p:cNvPr id="12" name="TextBox 5">
              <a:extLst>
                <a:ext uri="{FF2B5EF4-FFF2-40B4-BE49-F238E27FC236}">
                  <a16:creationId xmlns:a16="http://schemas.microsoft.com/office/drawing/2014/main" id="{4BD9841D-7D71-B040-8343-9A991FC1A2C3}"/>
                </a:ext>
              </a:extLst>
            </p:cNvPr>
            <p:cNvSpPr txBox="1"/>
            <p:nvPr/>
          </p:nvSpPr>
          <p:spPr>
            <a:xfrm>
              <a:off x="7354877" y="5107708"/>
              <a:ext cx="801823" cy="461665"/>
            </a:xfrm>
            <a:prstGeom prst="rect">
              <a:avLst/>
            </a:prstGeom>
            <a:noFill/>
          </p:spPr>
          <p:txBody>
            <a:bodyPr wrap="none" rtlCol="0">
              <a:spAutoFit/>
            </a:bodyPr>
            <a:lstStyle/>
            <a:p>
              <a:r>
                <a:rPr lang="en-US" sz="2400" dirty="0">
                  <a:solidFill>
                    <a:srgbClr val="FF0000"/>
                  </a:solidFill>
                </a:rPr>
                <a:t>prior</a:t>
              </a:r>
            </a:p>
          </p:txBody>
        </p:sp>
        <p:sp>
          <p:nvSpPr>
            <p:cNvPr id="13" name="TextBox 6">
              <a:extLst>
                <a:ext uri="{FF2B5EF4-FFF2-40B4-BE49-F238E27FC236}">
                  <a16:creationId xmlns:a16="http://schemas.microsoft.com/office/drawing/2014/main" id="{3AECF993-11F7-1D45-AB05-E817DBB24701}"/>
                </a:ext>
              </a:extLst>
            </p:cNvPr>
            <p:cNvSpPr txBox="1"/>
            <p:nvPr/>
          </p:nvSpPr>
          <p:spPr>
            <a:xfrm>
              <a:off x="2882489" y="5127162"/>
              <a:ext cx="1325619" cy="461665"/>
            </a:xfrm>
            <a:prstGeom prst="rect">
              <a:avLst/>
            </a:prstGeom>
            <a:noFill/>
          </p:spPr>
          <p:txBody>
            <a:bodyPr wrap="none" rtlCol="0">
              <a:spAutoFit/>
            </a:bodyPr>
            <a:lstStyle/>
            <a:p>
              <a:r>
                <a:rPr lang="en-US" sz="2400" dirty="0">
                  <a:solidFill>
                    <a:srgbClr val="FF0000"/>
                  </a:solidFill>
                </a:rPr>
                <a:t>posterior</a:t>
              </a:r>
            </a:p>
          </p:txBody>
        </p:sp>
      </p:grpSp>
    </p:spTree>
    <p:extLst>
      <p:ext uri="{BB962C8B-B14F-4D97-AF65-F5344CB8AC3E}">
        <p14:creationId xmlns:p14="http://schemas.microsoft.com/office/powerpoint/2010/main" val="411155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5DCA40-7B32-47C5-85D1-FE7C25D52126}"/>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Naïve Bayes Model</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FDC85BB-9F5D-6141-810C-494ED35047D6}"/>
                  </a:ext>
                </a:extLst>
              </p:cNvPr>
              <p:cNvSpPr/>
              <p:nvPr/>
            </p:nvSpPr>
            <p:spPr>
              <a:xfrm>
                <a:off x="1370540" y="937398"/>
                <a:ext cx="9311314" cy="5632311"/>
              </a:xfrm>
              <a:prstGeom prst="rect">
                <a:avLst/>
              </a:prstGeom>
            </p:spPr>
            <p:txBody>
              <a:bodyPr wrap="square">
                <a:spAutoFit/>
              </a:bodyPr>
              <a:lstStyle/>
              <a:p>
                <a:pPr marL="342900" indent="-342900">
                  <a:buFont typeface="Arial" panose="020B0604020202020204" pitchFamily="34" charset="0"/>
                  <a:buChar char="•"/>
                </a:pPr>
                <a:r>
                  <a:rPr lang="en-US" altLang="zh-CN" sz="2400" dirty="0">
                    <a:sym typeface="Symbol"/>
                  </a:rPr>
                  <a:t>Suppose we have many different types of observations (symptoms, features) </a:t>
                </a:r>
                <a14:m>
                  <m:oMath xmlns:m="http://schemas.openxmlformats.org/officeDocument/2006/math">
                    <m:r>
                      <a:rPr lang="en-US" altLang="zh-CN" sz="2400" i="1" dirty="0" smtClean="0">
                        <a:solidFill>
                          <a:srgbClr val="0066FF"/>
                        </a:solidFill>
                        <a:latin typeface="Cambria Math" panose="02040503050406030204" pitchFamily="18" charset="0"/>
                        <a:sym typeface="Symbol"/>
                      </a:rPr>
                      <m:t>𝐸</m:t>
                    </m:r>
                    <m:r>
                      <a:rPr lang="en-US" altLang="zh-CN" sz="2400" i="1" baseline="-25000" dirty="0">
                        <a:solidFill>
                          <a:srgbClr val="0066FF"/>
                        </a:solidFill>
                        <a:latin typeface="Cambria Math" panose="02040503050406030204" pitchFamily="18" charset="0"/>
                        <a:sym typeface="Symbol"/>
                      </a:rPr>
                      <m:t>1</m:t>
                    </m:r>
                    <m:r>
                      <a:rPr lang="en-US" altLang="zh-CN" sz="2400" i="1" dirty="0">
                        <a:solidFill>
                          <a:srgbClr val="0066FF"/>
                        </a:solidFill>
                        <a:latin typeface="Cambria Math" panose="02040503050406030204" pitchFamily="18" charset="0"/>
                        <a:sym typeface="Symbol"/>
                      </a:rPr>
                      <m:t>, …, </m:t>
                    </m:r>
                    <m:r>
                      <a:rPr lang="en-US" altLang="zh-CN" sz="2400" i="1" dirty="0" err="1">
                        <a:solidFill>
                          <a:srgbClr val="0066FF"/>
                        </a:solidFill>
                        <a:latin typeface="Cambria Math" panose="02040503050406030204" pitchFamily="18" charset="0"/>
                        <a:sym typeface="Symbol"/>
                      </a:rPr>
                      <m:t>𝐸</m:t>
                    </m:r>
                    <m:r>
                      <a:rPr lang="en-US" altLang="zh-CN" sz="2400" i="1" baseline="-25000" dirty="0" err="1">
                        <a:solidFill>
                          <a:srgbClr val="0066FF"/>
                        </a:solidFill>
                        <a:latin typeface="Cambria Math" panose="02040503050406030204" pitchFamily="18" charset="0"/>
                        <a:sym typeface="Symbol"/>
                      </a:rPr>
                      <m:t>𝑛</m:t>
                    </m:r>
                    <m:r>
                      <a:rPr lang="en-US" altLang="zh-CN" sz="2400" i="1" dirty="0">
                        <a:latin typeface="Cambria Math" panose="02040503050406030204" pitchFamily="18" charset="0"/>
                        <a:sym typeface="Symbol"/>
                      </a:rPr>
                      <m:t> </m:t>
                    </m:r>
                  </m:oMath>
                </a14:m>
                <a:r>
                  <a:rPr lang="en-US" altLang="zh-CN" sz="2400" dirty="0">
                    <a:sym typeface="Symbol"/>
                  </a:rPr>
                  <a:t>that we want to use to obtain evidence about an underlying hypothesis </a:t>
                </a:r>
                <a14:m>
                  <m:oMath xmlns:m="http://schemas.openxmlformats.org/officeDocument/2006/math">
                    <m:r>
                      <a:rPr lang="en-US" altLang="zh-CN" sz="2400" i="1" dirty="0" smtClean="0">
                        <a:solidFill>
                          <a:srgbClr val="0066FF"/>
                        </a:solidFill>
                        <a:latin typeface="Cambria Math" panose="02040503050406030204" pitchFamily="18" charset="0"/>
                        <a:sym typeface="Symbol"/>
                      </a:rPr>
                      <m:t>𝑌</m:t>
                    </m:r>
                  </m:oMath>
                </a14:m>
                <a:endParaRPr lang="en-US" altLang="zh-CN" sz="2400" i="1" dirty="0">
                  <a:solidFill>
                    <a:srgbClr val="0066FF"/>
                  </a:solidFill>
                  <a:sym typeface="Symbol"/>
                </a:endParaRPr>
              </a:p>
              <a:p>
                <a:endParaRPr lang="en-US" altLang="zh-CN" sz="2400" i="1" dirty="0">
                  <a:solidFill>
                    <a:srgbClr val="0066FF"/>
                  </a:solidFill>
                  <a:sym typeface="Symbol"/>
                </a:endParaRPr>
              </a:p>
              <a:p>
                <a:pPr marL="342900" indent="-342900">
                  <a:buFont typeface="Arial" panose="020B0604020202020204" pitchFamily="34" charset="0"/>
                  <a:buChar char="•"/>
                </a:pPr>
                <a:r>
                  <a:rPr lang="en-US" altLang="zh-CN" sz="2400" dirty="0">
                    <a:sym typeface="Symbol"/>
                  </a:rPr>
                  <a:t>MAP decision:</a:t>
                </a:r>
                <a:br>
                  <a:rPr lang="en-US" altLang="zh-CN" sz="2400" dirty="0">
                    <a:sym typeface="Symbol"/>
                  </a:rPr>
                </a:br>
                <a14:m>
                  <m:oMath xmlns:m="http://schemas.openxmlformats.org/officeDocument/2006/math">
                    <m:r>
                      <a:rPr lang="en-US" altLang="zh-CN" sz="2400" i="1">
                        <a:latin typeface="Cambria Math" panose="02040503050406030204" pitchFamily="18" charset="0"/>
                      </a:rPr>
                      <m:t>𝑎</m:t>
                    </m:r>
                    <m:r>
                      <a:rPr lang="en-US" altLang="zh-CN" sz="2400" i="1">
                        <a:latin typeface="Cambria Math" panose="02040503050406030204" pitchFamily="18" charset="0"/>
                      </a:rPr>
                      <m:t>=</m:t>
                    </m:r>
                    <m:r>
                      <m:rPr>
                        <m:sty m:val="p"/>
                      </m:rPr>
                      <a:rPr lang="en-US" altLang="zh-CN" sz="2400">
                        <a:latin typeface="Cambria Math" panose="02040503050406030204" pitchFamily="18" charset="0"/>
                      </a:rPr>
                      <m:t>argmax</m:t>
                    </m:r>
                    <m:r>
                      <a:rPr lang="en-US" altLang="zh-CN" sz="2400" i="1">
                        <a:latin typeface="Cambria Math" panose="02040503050406030204" pitchFamily="18" charset="0"/>
                      </a:rPr>
                      <m:t> </m:t>
                    </m:r>
                    <m:r>
                      <a:rPr lang="en-US" altLang="zh-CN" sz="2400" i="1">
                        <a:latin typeface="Cambria Math" panose="02040503050406030204" pitchFamily="18" charset="0"/>
                        <a:sym typeface="Symbol"/>
                      </a:rPr>
                      <m:t>𝑝</m:t>
                    </m:r>
                    <m:d>
                      <m:dPr>
                        <m:ctrlPr>
                          <a:rPr lang="en-US" altLang="zh-CN" sz="2400" i="1">
                            <a:latin typeface="Cambria Math" panose="02040503050406030204" pitchFamily="18" charset="0"/>
                            <a:sym typeface="Symbol"/>
                          </a:rPr>
                        </m:ctrlPr>
                      </m:dPr>
                      <m:e>
                        <m:r>
                          <a:rPr lang="en-US" altLang="zh-CN" sz="2400" i="1">
                            <a:latin typeface="Cambria Math" panose="02040503050406030204" pitchFamily="18" charset="0"/>
                            <a:sym typeface="Symbol"/>
                          </a:rPr>
                          <m:t>𝑌</m:t>
                        </m:r>
                        <m:r>
                          <a:rPr lang="en-US" altLang="zh-CN" sz="2400" i="1">
                            <a:latin typeface="Cambria Math" panose="02040503050406030204" pitchFamily="18" charset="0"/>
                            <a:sym typeface="Symbol"/>
                          </a:rPr>
                          <m:t>=</m:t>
                        </m:r>
                        <m:r>
                          <a:rPr lang="en-US" altLang="zh-CN" sz="2400" i="1">
                            <a:latin typeface="Cambria Math" panose="02040503050406030204" pitchFamily="18" charset="0"/>
                            <a:sym typeface="Symbol"/>
                          </a:rPr>
                          <m:t>𝑎</m:t>
                        </m:r>
                      </m:e>
                      <m:e>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𝐸</m:t>
                            </m:r>
                          </m:e>
                          <m:sub>
                            <m:r>
                              <a:rPr lang="en-US" altLang="zh-CN" sz="2400" i="1">
                                <a:latin typeface="Cambria Math" panose="02040503050406030204" pitchFamily="18" charset="0"/>
                                <a:sym typeface="Symbol"/>
                              </a:rPr>
                              <m:t>1</m:t>
                            </m:r>
                          </m:sub>
                        </m:sSub>
                        <m:r>
                          <a:rPr lang="en-US" altLang="zh-CN" sz="2400" i="1">
                            <a:latin typeface="Cambria Math" panose="02040503050406030204" pitchFamily="18" charset="0"/>
                            <a:sym typeface="Symbol"/>
                          </a:rPr>
                          <m:t>=</m:t>
                        </m:r>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𝑒</m:t>
                            </m:r>
                          </m:e>
                          <m:sub>
                            <m:r>
                              <a:rPr lang="en-US" altLang="zh-CN" sz="2400" i="1">
                                <a:latin typeface="Cambria Math" panose="02040503050406030204" pitchFamily="18" charset="0"/>
                                <a:sym typeface="Symbol"/>
                              </a:rPr>
                              <m:t>1</m:t>
                            </m:r>
                          </m:sub>
                        </m:sSub>
                        <m:r>
                          <a:rPr lang="en-US" altLang="zh-CN" sz="2400" i="1">
                            <a:latin typeface="Cambria Math" panose="02040503050406030204" pitchFamily="18" charset="0"/>
                            <a:sym typeface="Symbol"/>
                          </a:rPr>
                          <m:t>,…,</m:t>
                        </m:r>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𝐸</m:t>
                            </m:r>
                          </m:e>
                          <m:sub>
                            <m:r>
                              <a:rPr lang="en-US" altLang="zh-CN" sz="2400" i="1">
                                <a:latin typeface="Cambria Math" panose="02040503050406030204" pitchFamily="18" charset="0"/>
                                <a:sym typeface="Symbol"/>
                              </a:rPr>
                              <m:t>𝑛</m:t>
                            </m:r>
                          </m:sub>
                        </m:sSub>
                        <m:r>
                          <a:rPr lang="en-US" altLang="zh-CN" sz="2400" i="1">
                            <a:latin typeface="Cambria Math" panose="02040503050406030204" pitchFamily="18" charset="0"/>
                            <a:sym typeface="Symbol"/>
                          </a:rPr>
                          <m:t>=</m:t>
                        </m:r>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𝑒</m:t>
                            </m:r>
                          </m:e>
                          <m:sub>
                            <m:r>
                              <a:rPr lang="en-US" altLang="zh-CN" sz="2400" i="1">
                                <a:latin typeface="Cambria Math" panose="02040503050406030204" pitchFamily="18" charset="0"/>
                                <a:sym typeface="Symbol"/>
                              </a:rPr>
                              <m:t>𝑛</m:t>
                            </m:r>
                          </m:sub>
                        </m:sSub>
                      </m:e>
                    </m:d>
                  </m:oMath>
                </a14:m>
                <a:endParaRPr lang="en-US" altLang="zh-CN" sz="2400" dirty="0"/>
              </a:p>
              <a:p>
                <a:pPr marL="342900" indent="-342900">
                  <a:buFont typeface="Arial" panose="020B0604020202020204" pitchFamily="34" charset="0"/>
                  <a:buChar char="•"/>
                </a:pPr>
                <a:endParaRPr lang="en-US" altLang="zh-CN" sz="2400" dirty="0"/>
              </a:p>
              <a:p>
                <a:pPr algn="ct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rPr>
                        <m:t>=</m:t>
                      </m:r>
                      <m:r>
                        <m:rPr>
                          <m:sty m:val="p"/>
                        </m:rPr>
                        <a:rPr lang="en-US" altLang="zh-CN" sz="2400">
                          <a:latin typeface="Cambria Math" panose="02040503050406030204" pitchFamily="18" charset="0"/>
                        </a:rPr>
                        <m:t>argmax</m:t>
                      </m:r>
                      <m:r>
                        <a:rPr lang="en-US" altLang="zh-CN" sz="2400" i="1">
                          <a:latin typeface="Cambria Math" panose="02040503050406030204" pitchFamily="18" charset="0"/>
                        </a:rPr>
                        <m:t> </m:t>
                      </m:r>
                      <m:r>
                        <a:rPr lang="en-US" altLang="zh-CN" sz="2400" i="1">
                          <a:latin typeface="Cambria Math" panose="02040503050406030204" pitchFamily="18" charset="0"/>
                          <a:ea typeface="Cambria Math" panose="02040503050406030204" pitchFamily="18" charset="0"/>
                          <a:sym typeface="Symbol"/>
                        </a:rPr>
                        <m:t>𝑝</m:t>
                      </m:r>
                      <m:d>
                        <m:dPr>
                          <m:ctrlPr>
                            <a:rPr lang="en-US" altLang="zh-CN" sz="2400" i="1">
                              <a:latin typeface="Cambria Math" panose="02040503050406030204" pitchFamily="18" charset="0"/>
                              <a:ea typeface="Cambria Math" panose="02040503050406030204" pitchFamily="18" charset="0"/>
                              <a:sym typeface="Symbol"/>
                            </a:rPr>
                          </m:ctrlPr>
                        </m:dPr>
                        <m:e>
                          <m:r>
                            <a:rPr lang="en-US" altLang="zh-CN" sz="2400" i="1">
                              <a:latin typeface="Cambria Math" panose="02040503050406030204" pitchFamily="18" charset="0"/>
                              <a:ea typeface="Cambria Math" panose="02040503050406030204" pitchFamily="18" charset="0"/>
                              <a:sym typeface="Symbol"/>
                            </a:rPr>
                            <m:t>𝑌</m:t>
                          </m:r>
                          <m:r>
                            <a:rPr lang="en-US" altLang="zh-CN" sz="2400" i="1">
                              <a:latin typeface="Cambria Math" panose="02040503050406030204" pitchFamily="18" charset="0"/>
                              <a:ea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sym typeface="Symbol"/>
                            </a:rPr>
                            <m:t>𝑎</m:t>
                          </m:r>
                        </m:e>
                      </m:d>
                      <m:r>
                        <a:rPr lang="en-US" altLang="zh-CN" sz="2400" i="1">
                          <a:latin typeface="Cambria Math" panose="02040503050406030204" pitchFamily="18" charset="0"/>
                          <a:ea typeface="Cambria Math" panose="02040503050406030204" pitchFamily="18" charset="0"/>
                          <a:sym typeface="Symbol"/>
                        </a:rPr>
                        <m:t>𝑝</m:t>
                      </m:r>
                      <m:d>
                        <m:dPr>
                          <m:ctrlPr>
                            <a:rPr lang="en-US" altLang="zh-CN" sz="2400" i="1">
                              <a:latin typeface="Cambria Math" panose="02040503050406030204" pitchFamily="18" charset="0"/>
                              <a:ea typeface="Cambria Math" panose="02040503050406030204" pitchFamily="18" charset="0"/>
                              <a:sym typeface="Symbol"/>
                            </a:rPr>
                          </m:ctrlPr>
                        </m:dPr>
                        <m:e>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𝐸</m:t>
                              </m:r>
                            </m:e>
                            <m:sub>
                              <m:r>
                                <a:rPr lang="en-US" altLang="zh-CN" sz="2400" i="1">
                                  <a:latin typeface="Cambria Math" panose="02040503050406030204" pitchFamily="18" charset="0"/>
                                  <a:sym typeface="Symbol"/>
                                </a:rPr>
                                <m:t>1</m:t>
                              </m:r>
                            </m:sub>
                          </m:sSub>
                          <m:r>
                            <a:rPr lang="en-US" altLang="zh-CN" sz="2400" i="1">
                              <a:latin typeface="Cambria Math" panose="02040503050406030204" pitchFamily="18" charset="0"/>
                              <a:sym typeface="Symbol"/>
                            </a:rPr>
                            <m:t>=</m:t>
                          </m:r>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𝑒</m:t>
                              </m:r>
                            </m:e>
                            <m:sub>
                              <m:r>
                                <a:rPr lang="en-US" altLang="zh-CN" sz="2400" i="1">
                                  <a:latin typeface="Cambria Math" panose="02040503050406030204" pitchFamily="18" charset="0"/>
                                  <a:sym typeface="Symbol"/>
                                </a:rPr>
                                <m:t>1</m:t>
                              </m:r>
                            </m:sub>
                          </m:sSub>
                          <m:r>
                            <a:rPr lang="en-US" altLang="zh-CN" sz="2400" i="1">
                              <a:latin typeface="Cambria Math" panose="02040503050406030204" pitchFamily="18" charset="0"/>
                              <a:sym typeface="Symbol"/>
                            </a:rPr>
                            <m:t>,…,</m:t>
                          </m:r>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𝐸</m:t>
                              </m:r>
                            </m:e>
                            <m:sub>
                              <m:r>
                                <a:rPr lang="en-US" altLang="zh-CN" sz="2400" i="1">
                                  <a:latin typeface="Cambria Math" panose="02040503050406030204" pitchFamily="18" charset="0"/>
                                  <a:sym typeface="Symbol"/>
                                </a:rPr>
                                <m:t>𝑛</m:t>
                              </m:r>
                            </m:sub>
                          </m:sSub>
                          <m:r>
                            <a:rPr lang="en-US" altLang="zh-CN" sz="2400" i="1">
                              <a:latin typeface="Cambria Math" panose="02040503050406030204" pitchFamily="18" charset="0"/>
                              <a:sym typeface="Symbol"/>
                            </a:rPr>
                            <m:t>=</m:t>
                          </m:r>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𝑒</m:t>
                              </m:r>
                            </m:e>
                            <m:sub>
                              <m:r>
                                <a:rPr lang="en-US" altLang="zh-CN" sz="2400" i="1">
                                  <a:latin typeface="Cambria Math" panose="02040503050406030204" pitchFamily="18" charset="0"/>
                                  <a:sym typeface="Symbol"/>
                                </a:rPr>
                                <m:t>𝑛</m:t>
                              </m:r>
                            </m:sub>
                          </m:sSub>
                        </m:e>
                        <m:e>
                          <m:r>
                            <a:rPr lang="en-US" altLang="zh-CN" sz="2400" i="1">
                              <a:latin typeface="Cambria Math" panose="02040503050406030204" pitchFamily="18" charset="0"/>
                              <a:sym typeface="Symbol"/>
                            </a:rPr>
                            <m:t>𝑌</m:t>
                          </m:r>
                          <m:r>
                            <a:rPr lang="en-US" altLang="zh-CN" sz="2400" i="1">
                              <a:latin typeface="Cambria Math" panose="02040503050406030204" pitchFamily="18" charset="0"/>
                              <a:sym typeface="Symbol"/>
                            </a:rPr>
                            <m:t>=</m:t>
                          </m:r>
                          <m:r>
                            <a:rPr lang="en-US" altLang="zh-CN" sz="2400" i="1">
                              <a:latin typeface="Cambria Math" panose="02040503050406030204" pitchFamily="18" charset="0"/>
                              <a:sym typeface="Symbol"/>
                            </a:rPr>
                            <m:t>𝑎</m:t>
                          </m:r>
                        </m:e>
                      </m:d>
                    </m:oMath>
                  </m:oMathPara>
                </a14:m>
                <a:endParaRPr lang="en-US" altLang="zh-CN" sz="2400" dirty="0">
                  <a:sym typeface="Symbol"/>
                </a:endParaRPr>
              </a:p>
              <a:p>
                <a:pPr algn="ctr"/>
                <a:endParaRPr lang="en-US" altLang="zh-CN" sz="2400" dirty="0">
                  <a:sym typeface="Symbol"/>
                </a:endParaRP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sym typeface="Symbol"/>
                        </a:rPr>
                        <m:t>≈</m:t>
                      </m:r>
                      <m:r>
                        <m:rPr>
                          <m:sty m:val="p"/>
                        </m:rPr>
                        <a:rPr lang="en-US" altLang="zh-CN" sz="2400">
                          <a:latin typeface="Cambria Math" panose="02040503050406030204" pitchFamily="18" charset="0"/>
                        </a:rPr>
                        <m:t>argmax</m:t>
                      </m:r>
                      <m:r>
                        <a:rPr lang="en-US" altLang="zh-CN" sz="2400" i="1">
                          <a:latin typeface="Cambria Math" panose="02040503050406030204" pitchFamily="18" charset="0"/>
                        </a:rPr>
                        <m:t> </m:t>
                      </m:r>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ea typeface="Cambria Math" panose="02040503050406030204" pitchFamily="18" charset="0"/>
                          <a:sym typeface="Symbol"/>
                        </a:rPr>
                        <m:t>𝑝</m:t>
                      </m:r>
                      <m:d>
                        <m:dPr>
                          <m:ctrlPr>
                            <a:rPr lang="en-US" altLang="zh-CN" sz="2400" i="1">
                              <a:latin typeface="Cambria Math" panose="02040503050406030204" pitchFamily="18" charset="0"/>
                              <a:ea typeface="Cambria Math" panose="02040503050406030204" pitchFamily="18" charset="0"/>
                              <a:sym typeface="Symbol"/>
                            </a:rPr>
                          </m:ctrlPr>
                        </m:dPr>
                        <m:e>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𝑦</m:t>
                              </m:r>
                            </m:e>
                            <m:sub>
                              <m:r>
                                <a:rPr lang="en-US" altLang="zh-CN" sz="2400" i="1">
                                  <a:latin typeface="Cambria Math" panose="02040503050406030204" pitchFamily="18" charset="0"/>
                                  <a:sym typeface="Symbol"/>
                                </a:rPr>
                                <m:t>1</m:t>
                              </m:r>
                            </m:sub>
                          </m:sSub>
                        </m:e>
                        <m:e>
                          <m:r>
                            <a:rPr lang="en-US" altLang="zh-CN" sz="2400" i="1">
                              <a:latin typeface="Cambria Math" panose="02040503050406030204" pitchFamily="18" charset="0"/>
                              <a:sym typeface="Symbol"/>
                            </a:rPr>
                            <m:t>𝑎</m:t>
                          </m:r>
                        </m:e>
                      </m:d>
                      <m:r>
                        <a:rPr lang="en-US" altLang="zh-CN" sz="2400" i="1">
                          <a:latin typeface="Cambria Math" panose="02040503050406030204" pitchFamily="18" charset="0"/>
                          <a:ea typeface="Cambria Math" panose="02040503050406030204" pitchFamily="18" charset="0"/>
                          <a:sym typeface="Symbol"/>
                        </a:rPr>
                        <m:t>𝑝</m:t>
                      </m:r>
                      <m:d>
                        <m:dPr>
                          <m:ctrlPr>
                            <a:rPr lang="en-US" altLang="zh-CN" sz="2400" i="1">
                              <a:latin typeface="Cambria Math" panose="02040503050406030204" pitchFamily="18" charset="0"/>
                              <a:ea typeface="Cambria Math" panose="02040503050406030204" pitchFamily="18" charset="0"/>
                              <a:sym typeface="Symbol"/>
                            </a:rPr>
                          </m:ctrlPr>
                        </m:dPr>
                        <m:e>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𝑦</m:t>
                              </m:r>
                            </m:e>
                            <m:sub>
                              <m:r>
                                <a:rPr lang="en-US" altLang="zh-CN" sz="2400" i="1">
                                  <a:latin typeface="Cambria Math" panose="02040503050406030204" pitchFamily="18" charset="0"/>
                                  <a:sym typeface="Symbol"/>
                                </a:rPr>
                                <m:t>2</m:t>
                              </m:r>
                            </m:sub>
                          </m:sSub>
                        </m:e>
                        <m:e>
                          <m:r>
                            <a:rPr lang="en-US" altLang="zh-CN" sz="2400" i="1">
                              <a:latin typeface="Cambria Math" panose="02040503050406030204" pitchFamily="18" charset="0"/>
                              <a:sym typeface="Symbol"/>
                            </a:rPr>
                            <m:t>𝑎</m:t>
                          </m:r>
                        </m:e>
                      </m:d>
                      <m:r>
                        <a:rPr lang="en-US" altLang="zh-CN" sz="2400" i="1">
                          <a:latin typeface="Cambria Math" panose="02040503050406030204" pitchFamily="18" charset="0"/>
                          <a:sym typeface="Symbol"/>
                        </a:rPr>
                        <m:t>…</m:t>
                      </m:r>
                      <m:r>
                        <a:rPr lang="en-US" altLang="zh-CN" sz="2400" i="1">
                          <a:latin typeface="Cambria Math" panose="02040503050406030204" pitchFamily="18" charset="0"/>
                          <a:sym typeface="Symbol"/>
                        </a:rPr>
                        <m:t>𝑝</m:t>
                      </m:r>
                      <m:d>
                        <m:dPr>
                          <m:ctrlPr>
                            <a:rPr lang="en-US" altLang="zh-CN" sz="2400" i="1">
                              <a:latin typeface="Cambria Math" panose="02040503050406030204" pitchFamily="18" charset="0"/>
                              <a:ea typeface="Cambria Math" panose="02040503050406030204" pitchFamily="18" charset="0"/>
                              <a:sym typeface="Symbol"/>
                            </a:rPr>
                          </m:ctrlPr>
                        </m:dPr>
                        <m:e>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𝑦</m:t>
                              </m:r>
                            </m:e>
                            <m:sub>
                              <m:r>
                                <a:rPr lang="en-US" altLang="zh-CN" sz="2400" i="1">
                                  <a:latin typeface="Cambria Math" panose="02040503050406030204" pitchFamily="18" charset="0"/>
                                  <a:sym typeface="Symbol"/>
                                </a:rPr>
                                <m:t>𝑛</m:t>
                              </m:r>
                            </m:sub>
                          </m:sSub>
                        </m:e>
                        <m:e>
                          <m:r>
                            <a:rPr lang="en-US" altLang="zh-CN" sz="2400" i="1">
                              <a:latin typeface="Cambria Math" panose="02040503050406030204" pitchFamily="18" charset="0"/>
                              <a:sym typeface="Symbol"/>
                            </a:rPr>
                            <m:t>𝑎</m:t>
                          </m:r>
                        </m:e>
                      </m:d>
                    </m:oMath>
                  </m:oMathPara>
                </a14:m>
                <a:endParaRPr lang="en-US" altLang="zh-CN" sz="2400" dirty="0">
                  <a:sym typeface="Symbol"/>
                </a:endParaRPr>
              </a:p>
              <a:p>
                <a:endParaRPr lang="en-US" altLang="zh-CN" sz="2400" dirty="0">
                  <a:sym typeface="Symbol"/>
                </a:endParaRPr>
              </a:p>
              <a:p>
                <a:pPr algn="ctr"/>
                <a:r>
                  <a:rPr lang="en-US" altLang="zh-CN" sz="2400" dirty="0">
                    <a:sym typeface="Symbol"/>
                  </a:rPr>
                  <a:t>(given that the different features are </a:t>
                </a:r>
                <a:r>
                  <a:rPr lang="en-US" altLang="zh-CN" sz="2400" dirty="0">
                    <a:solidFill>
                      <a:srgbClr val="0066FF"/>
                    </a:solidFill>
                    <a:sym typeface="Symbol"/>
                  </a:rPr>
                  <a:t>conditionally independent</a:t>
                </a:r>
                <a:r>
                  <a:rPr lang="en-US" altLang="zh-CN" sz="2400" dirty="0">
                    <a:sym typeface="Symbol"/>
                  </a:rPr>
                  <a:t>:)</a:t>
                </a: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sym typeface="Symbol"/>
                        </a:rPr>
                        <m:t>𝑃</m:t>
                      </m:r>
                      <m:r>
                        <a:rPr lang="en-US" altLang="zh-CN" sz="2400" i="1">
                          <a:latin typeface="Cambria Math" panose="02040503050406030204" pitchFamily="18" charset="0"/>
                          <a:ea typeface="Cambria Math" panose="02040503050406030204" pitchFamily="18" charset="0"/>
                          <a:sym typeface="Symbol"/>
                        </a:rPr>
                        <m:t>(</m:t>
                      </m:r>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𝑒</m:t>
                          </m:r>
                        </m:e>
                        <m:sub>
                          <m:r>
                            <a:rPr lang="en-US" altLang="zh-CN" sz="2400" i="1">
                              <a:latin typeface="Cambria Math" panose="02040503050406030204" pitchFamily="18" charset="0"/>
                              <a:sym typeface="Symbol"/>
                            </a:rPr>
                            <m:t>1</m:t>
                          </m:r>
                        </m:sub>
                      </m:sSub>
                      <m:r>
                        <a:rPr lang="en-US" altLang="zh-CN" sz="2400" i="1">
                          <a:latin typeface="Cambria Math" panose="02040503050406030204" pitchFamily="18" charset="0"/>
                          <a:sym typeface="Symbol"/>
                        </a:rPr>
                        <m:t>,…, </m:t>
                      </m:r>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𝑒</m:t>
                          </m:r>
                        </m:e>
                        <m:sub>
                          <m:r>
                            <a:rPr lang="en-US" altLang="zh-CN" sz="2400" i="1">
                              <a:latin typeface="Cambria Math" panose="02040503050406030204" pitchFamily="18" charset="0"/>
                              <a:sym typeface="Symbol"/>
                            </a:rPr>
                            <m:t>𝑛</m:t>
                          </m:r>
                        </m:sub>
                      </m:sSub>
                      <m:r>
                        <a:rPr lang="en-US" altLang="zh-CN" sz="2400" i="1">
                          <a:latin typeface="Cambria Math" panose="02040503050406030204" pitchFamily="18" charset="0"/>
                          <a:sym typeface="Symbol"/>
                        </a:rPr>
                        <m:t>|</m:t>
                      </m:r>
                      <m:r>
                        <a:rPr lang="en-US" altLang="zh-CN" sz="2400" i="1">
                          <a:latin typeface="Cambria Math" panose="02040503050406030204" pitchFamily="18" charset="0"/>
                          <a:sym typeface="Symbol"/>
                        </a:rPr>
                        <m:t>𝑦</m:t>
                      </m:r>
                      <m:r>
                        <a:rPr lang="en-US" altLang="zh-CN" sz="2400" i="1">
                          <a:latin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sym typeface="Symbol"/>
                        </a:rPr>
                        <m:t>𝑃</m:t>
                      </m:r>
                      <m:d>
                        <m:dPr>
                          <m:ctrlPr>
                            <a:rPr lang="en-US" altLang="zh-CN" sz="2400" i="1">
                              <a:latin typeface="Cambria Math" panose="02040503050406030204" pitchFamily="18" charset="0"/>
                              <a:ea typeface="Cambria Math" panose="02040503050406030204" pitchFamily="18" charset="0"/>
                              <a:sym typeface="Symbol"/>
                            </a:rPr>
                          </m:ctrlPr>
                        </m:dPr>
                        <m:e>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𝑒</m:t>
                              </m:r>
                            </m:e>
                            <m:sub>
                              <m:r>
                                <a:rPr lang="en-US" altLang="zh-CN" sz="2400" i="1">
                                  <a:latin typeface="Cambria Math" panose="02040503050406030204" pitchFamily="18" charset="0"/>
                                  <a:sym typeface="Symbol"/>
                                </a:rPr>
                                <m:t>1</m:t>
                              </m:r>
                            </m:sub>
                          </m:sSub>
                        </m:e>
                        <m:e>
                          <m:r>
                            <a:rPr lang="en-US" altLang="zh-CN" sz="2400" i="1">
                              <a:latin typeface="Cambria Math" panose="02040503050406030204" pitchFamily="18" charset="0"/>
                              <a:sym typeface="Symbol"/>
                            </a:rPr>
                            <m:t>𝑦</m:t>
                          </m:r>
                        </m:e>
                      </m:d>
                      <m:r>
                        <a:rPr lang="en-US" altLang="zh-CN" sz="2400" i="1">
                          <a:latin typeface="Cambria Math" panose="02040503050406030204" pitchFamily="18" charset="0"/>
                          <a:ea typeface="Cambria Math" panose="02040503050406030204" pitchFamily="18" charset="0"/>
                          <a:sym typeface="Symbol"/>
                        </a:rPr>
                        <m:t>𝑃</m:t>
                      </m:r>
                      <m:d>
                        <m:dPr>
                          <m:ctrlPr>
                            <a:rPr lang="en-US" altLang="zh-CN" sz="2400" i="1">
                              <a:latin typeface="Cambria Math" panose="02040503050406030204" pitchFamily="18" charset="0"/>
                              <a:ea typeface="Cambria Math" panose="02040503050406030204" pitchFamily="18" charset="0"/>
                              <a:sym typeface="Symbol"/>
                            </a:rPr>
                          </m:ctrlPr>
                        </m:dPr>
                        <m:e>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𝑒</m:t>
                              </m:r>
                            </m:e>
                            <m:sub>
                              <m:r>
                                <a:rPr lang="en-US" altLang="zh-CN" sz="2400" i="1">
                                  <a:latin typeface="Cambria Math" panose="02040503050406030204" pitchFamily="18" charset="0"/>
                                  <a:sym typeface="Symbol"/>
                                </a:rPr>
                                <m:t>2</m:t>
                              </m:r>
                            </m:sub>
                          </m:sSub>
                        </m:e>
                        <m:e>
                          <m:r>
                            <a:rPr lang="en-US" altLang="zh-CN" sz="2400" i="1">
                              <a:latin typeface="Cambria Math" panose="02040503050406030204" pitchFamily="18" charset="0"/>
                              <a:sym typeface="Symbol"/>
                            </a:rPr>
                            <m:t>𝑦</m:t>
                          </m:r>
                        </m:e>
                      </m:d>
                      <m:r>
                        <a:rPr lang="en-US" altLang="zh-CN" sz="2400" i="1">
                          <a:latin typeface="Cambria Math" panose="02040503050406030204" pitchFamily="18" charset="0"/>
                          <a:sym typeface="Symbol"/>
                        </a:rPr>
                        <m:t>…</m:t>
                      </m:r>
                      <m:r>
                        <a:rPr lang="en-US" altLang="zh-CN" sz="2400" i="1">
                          <a:latin typeface="Cambria Math" panose="02040503050406030204" pitchFamily="18" charset="0"/>
                          <a:ea typeface="Cambria Math" panose="02040503050406030204" pitchFamily="18" charset="0"/>
                          <a:sym typeface="Symbol"/>
                        </a:rPr>
                        <m:t>𝑃</m:t>
                      </m:r>
                      <m:d>
                        <m:dPr>
                          <m:ctrlPr>
                            <a:rPr lang="en-US" altLang="zh-CN" sz="2400" i="1">
                              <a:latin typeface="Cambria Math" panose="02040503050406030204" pitchFamily="18" charset="0"/>
                              <a:ea typeface="Cambria Math" panose="02040503050406030204" pitchFamily="18" charset="0"/>
                              <a:sym typeface="Symbol"/>
                            </a:rPr>
                          </m:ctrlPr>
                        </m:dPr>
                        <m:e>
                          <m:sSub>
                            <m:sSubPr>
                              <m:ctrlPr>
                                <a:rPr lang="en-US" altLang="zh-CN" sz="2400" i="1">
                                  <a:latin typeface="Cambria Math" panose="02040503050406030204" pitchFamily="18" charset="0"/>
                                  <a:sym typeface="Symbol"/>
                                </a:rPr>
                              </m:ctrlPr>
                            </m:sSubPr>
                            <m:e>
                              <m:r>
                                <a:rPr lang="en-US" altLang="zh-CN" sz="2400" i="1">
                                  <a:latin typeface="Cambria Math" panose="02040503050406030204" pitchFamily="18" charset="0"/>
                                  <a:sym typeface="Symbol"/>
                                </a:rPr>
                                <m:t>𝑒</m:t>
                              </m:r>
                            </m:e>
                            <m:sub>
                              <m:r>
                                <a:rPr lang="en-US" altLang="zh-CN" sz="2400" i="1">
                                  <a:latin typeface="Cambria Math" panose="02040503050406030204" pitchFamily="18" charset="0"/>
                                  <a:sym typeface="Symbol"/>
                                </a:rPr>
                                <m:t>𝑛</m:t>
                              </m:r>
                            </m:sub>
                          </m:sSub>
                        </m:e>
                        <m:e>
                          <m:r>
                            <a:rPr lang="en-US" altLang="zh-CN" sz="2400" i="1">
                              <a:latin typeface="Cambria Math" panose="02040503050406030204" pitchFamily="18" charset="0"/>
                              <a:sym typeface="Symbol"/>
                            </a:rPr>
                            <m:t>𝑦</m:t>
                          </m:r>
                        </m:e>
                      </m:d>
                    </m:oMath>
                  </m:oMathPara>
                </a14:m>
                <a:endParaRPr lang="en-US" altLang="zh-CN" sz="2400" dirty="0">
                  <a:sym typeface="Symbol"/>
                </a:endParaRPr>
              </a:p>
              <a:p>
                <a:endParaRPr lang="en-US" altLang="zh-CN" sz="2400" dirty="0">
                  <a:sym typeface="Symbol"/>
                </a:endParaRPr>
              </a:p>
              <a:p>
                <a:pPr marL="342900" indent="-342900">
                  <a:buFont typeface="Arial" panose="020B0604020202020204" pitchFamily="34" charset="0"/>
                  <a:buChar char="•"/>
                </a:pPr>
                <a:r>
                  <a:rPr lang="en-US" altLang="zh-CN" sz="2400" dirty="0">
                    <a:sym typeface="Symbol"/>
                  </a:rPr>
                  <a:t>“Conditionally independent” is Naïve Bayes Assumption.</a:t>
                </a:r>
              </a:p>
            </p:txBody>
          </p:sp>
        </mc:Choice>
        <mc:Fallback xmlns="">
          <p:sp>
            <p:nvSpPr>
              <p:cNvPr id="10" name="矩形 9">
                <a:extLst>
                  <a:ext uri="{FF2B5EF4-FFF2-40B4-BE49-F238E27FC236}">
                    <a16:creationId xmlns:a16="http://schemas.microsoft.com/office/drawing/2014/main" id="{3FDC85BB-9F5D-6141-810C-494ED35047D6}"/>
                  </a:ext>
                </a:extLst>
              </p:cNvPr>
              <p:cNvSpPr>
                <a:spLocks noRot="1" noChangeAspect="1" noMove="1" noResize="1" noEditPoints="1" noAdjustHandles="1" noChangeArrowheads="1" noChangeShapeType="1" noTextEdit="1"/>
              </p:cNvSpPr>
              <p:nvPr/>
            </p:nvSpPr>
            <p:spPr>
              <a:xfrm>
                <a:off x="1370540" y="937398"/>
                <a:ext cx="9311314" cy="5632311"/>
              </a:xfrm>
              <a:prstGeom prst="rect">
                <a:avLst/>
              </a:prstGeom>
              <a:blipFill>
                <a:blip r:embed="rId2"/>
                <a:stretch>
                  <a:fillRect l="-955" t="-674" b="-15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178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5DCA40-7B32-47C5-85D1-FE7C25D52126}"/>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Bayes Learning: Bag of Words model</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FDC85BB-9F5D-6141-810C-494ED35047D6}"/>
                  </a:ext>
                </a:extLst>
              </p:cNvPr>
              <p:cNvSpPr/>
              <p:nvPr/>
            </p:nvSpPr>
            <p:spPr>
              <a:xfrm>
                <a:off x="1370540" y="1012215"/>
                <a:ext cx="9311314" cy="5564728"/>
              </a:xfrm>
              <a:prstGeom prst="rect">
                <a:avLst/>
              </a:prstGeom>
            </p:spPr>
            <p:txBody>
              <a:bodyPr wrap="square">
                <a:spAutoFit/>
              </a:bodyPr>
              <a:lstStyle/>
              <a:p>
                <a:pPr marL="342900" indent="-342900">
                  <a:buFont typeface="Arial" panose="020B0604020202020204" pitchFamily="34" charset="0"/>
                  <a:buChar char="•"/>
                </a:pPr>
                <a:r>
                  <a:rPr lang="en-US" altLang="zh-CN" sz="2400" dirty="0"/>
                  <a:t>The “bag of words model” has the following parameters:</a:t>
                </a:r>
              </a:p>
              <a:p>
                <a:pPr marL="800100" lvl="1" indent="-342900">
                  <a:buFont typeface="Arial" panose="020B0604020202020204" pitchFamily="34" charset="0"/>
                  <a:buChar char="•"/>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𝜆</m:t>
                        </m:r>
                      </m:e>
                      <m:sub>
                        <m:r>
                          <a:rPr lang="en-US" altLang="zh-CN" sz="2400" i="1">
                            <a:latin typeface="Cambria Math" panose="02040503050406030204" pitchFamily="18" charset="0"/>
                          </a:rPr>
                          <m:t>𝑐𝑤</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𝑊</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𝑤</m:t>
                        </m:r>
                      </m:e>
                      <m:e>
                        <m:r>
                          <a:rPr lang="en-US" altLang="zh-CN" sz="2400" i="1">
                            <a:latin typeface="Cambria Math" panose="02040503050406030204" pitchFamily="18" charset="0"/>
                            <a:ea typeface="Cambria Math" panose="02040503050406030204" pitchFamily="18" charset="0"/>
                          </a:rPr>
                          <m:t>𝐶</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𝑐</m:t>
                        </m:r>
                      </m:e>
                    </m:d>
                  </m:oMath>
                </a14:m>
                <a:endParaRPr lang="en-US" altLang="zh-CN" sz="2400" i="1" dirty="0">
                  <a:ea typeface="Cambria Math" panose="02040503050406030204" pitchFamily="18" charset="0"/>
                </a:endParaRPr>
              </a:p>
              <a:p>
                <a:pPr marL="800100" lvl="1" indent="-342900">
                  <a:buFont typeface="Arial" panose="020B0604020202020204" pitchFamily="34" charset="0"/>
                  <a:buChar char="•"/>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𝜋</m:t>
                        </m:r>
                      </m:e>
                      <m:sub>
                        <m:r>
                          <a:rPr lang="en-US" altLang="zh-CN" sz="2400" i="1">
                            <a:latin typeface="Cambria Math" panose="02040503050406030204" pitchFamily="18" charset="0"/>
                          </a:rPr>
                          <m:t>𝑐</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𝑃</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𝐶</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𝑐</m:t>
                    </m:r>
                    <m:r>
                      <a:rPr lang="en-US" altLang="zh-CN" sz="2400" i="1">
                        <a:latin typeface="Cambria Math" panose="02040503050406030204" pitchFamily="18" charset="0"/>
                        <a:ea typeface="Cambria Math" panose="02040503050406030204" pitchFamily="18" charset="0"/>
                      </a:rPr>
                      <m:t>)</m:t>
                    </m:r>
                  </m:oMath>
                </a14:m>
                <a:endParaRPr lang="en-US" altLang="zh-CN" sz="2400" dirty="0"/>
              </a:p>
              <a:p>
                <a:pPr marL="342900" indent="-342900">
                  <a:buFont typeface="Arial" panose="020B0604020202020204" pitchFamily="34" charset="0"/>
                  <a:buChar char="•"/>
                </a:pPr>
                <a:r>
                  <a:rPr lang="en-US" altLang="zh-CN" sz="2400" dirty="0"/>
                  <a:t>The training data are a set of </a:t>
                </a:r>
                <a:r>
                  <a:rPr lang="en-US" altLang="zh-CN" sz="2400" dirty="0">
                    <a:solidFill>
                      <a:schemeClr val="accent1"/>
                    </a:solidFill>
                  </a:rPr>
                  <a:t>documents</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𝐷</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𝑚</m:t>
                        </m:r>
                      </m:sub>
                    </m:sSub>
                    <m:r>
                      <a:rPr lang="en-US" altLang="zh-CN" sz="2400" i="1">
                        <a:latin typeface="Cambria Math" panose="02040503050406030204" pitchFamily="18" charset="0"/>
                      </a:rPr>
                      <m:t>]</m:t>
                    </m:r>
                  </m:oMath>
                </a14:m>
                <a:r>
                  <a:rPr lang="en-US" altLang="zh-CN" sz="2400" dirty="0"/>
                  <a:t>, each with its associated </a:t>
                </a:r>
                <a:r>
                  <a:rPr lang="en-US" altLang="zh-CN" sz="2400" dirty="0">
                    <a:solidFill>
                      <a:schemeClr val="accent1"/>
                    </a:solidFill>
                  </a:rPr>
                  <a:t>class label</a:t>
                </a:r>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𝑚</m:t>
                        </m:r>
                      </m:sub>
                    </m:sSub>
                    <m:r>
                      <a:rPr lang="en-US" altLang="zh-CN" sz="2400" i="1" smtClean="0">
                        <a:latin typeface="Cambria Math" panose="02040503050406030204" pitchFamily="18" charset="0"/>
                      </a:rPr>
                      <m:t>]</m:t>
                    </m:r>
                  </m:oMath>
                </a14:m>
                <a:r>
                  <a:rPr lang="en-US" altLang="zh-CN" sz="2400" dirty="0"/>
                  <a:t>. </a:t>
                </a:r>
              </a:p>
              <a:p>
                <a:pPr marL="342900" indent="-342900">
                  <a:buFont typeface="Arial" panose="020B0604020202020204" pitchFamily="34" charset="0"/>
                  <a:buChar char="•"/>
                </a:pPr>
                <a:r>
                  <a:rPr lang="en-US" altLang="zh-CN" sz="2400" dirty="0"/>
                  <a:t>Each document is a sequence of </a:t>
                </a:r>
                <a:r>
                  <a:rPr lang="en-US" altLang="zh-CN" sz="2400" dirty="0">
                    <a:solidFill>
                      <a:schemeClr val="accent1"/>
                    </a:solidFill>
                  </a:rPr>
                  <a:t>words</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1</m:t>
                        </m:r>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𝑛𝑖</m:t>
                        </m:r>
                      </m:sub>
                    </m:sSub>
                    <m:r>
                      <a:rPr lang="en-US" altLang="zh-CN" sz="2400" i="1">
                        <a:latin typeface="Cambria Math" panose="02040503050406030204" pitchFamily="18" charset="0"/>
                      </a:rPr>
                      <m:t>]</m:t>
                    </m:r>
                  </m:oMath>
                </a14:m>
                <a:r>
                  <a:rPr lang="en-US" altLang="zh-CN" sz="2400" dirty="0"/>
                  <a:t>.</a:t>
                </a: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𝑌</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r>
                            <a:rPr lang="en-US" altLang="zh-CN" sz="2400" i="1">
                              <a:latin typeface="Cambria Math" panose="02040503050406030204" pitchFamily="18" charset="0"/>
                            </a:rPr>
                            <m:t>𝑃</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r>
                                <a:rPr lang="en-US" altLang="zh-CN" sz="2400" i="1">
                                  <a:latin typeface="Cambria Math" panose="02040503050406030204" pitchFamily="18" charset="0"/>
                                </a:rPr>
                                <m:t>𝑃</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𝑗𝑖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𝑗𝑖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e>
                          </m:nary>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𝜋</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sub>
                          </m:sSub>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𝜆</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𝑖</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𝑗𝑖</m:t>
                                      </m:r>
                                    </m:sub>
                                  </m:sSub>
                                </m:sub>
                              </m:sSub>
                            </m:e>
                          </m:nary>
                        </m:e>
                      </m:nary>
                    </m:oMath>
                  </m:oMathPara>
                </a14:m>
                <a:endParaRPr lang="en-US" altLang="zh-CN" sz="2400" dirty="0">
                  <a:sym typeface="Symbol"/>
                </a:endParaRPr>
              </a:p>
              <a:p>
                <a:pPr marL="342900" indent="-342900">
                  <a:buFont typeface="Arial" panose="020B0604020202020204" pitchFamily="34" charset="0"/>
                  <a:buChar char="•"/>
                </a:pPr>
                <a:r>
                  <a:rPr lang="en-US" altLang="zh-CN" sz="2400" dirty="0"/>
                  <a:t>The data likelihood </a:t>
                </a:r>
                <a14:m>
                  <m:oMath xmlns:m="http://schemas.openxmlformats.org/officeDocument/2006/math">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b="0" i="1" smtClean="0">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𝑌</m:t>
                    </m:r>
                    <m:r>
                      <a:rPr lang="en-US" altLang="zh-CN" sz="2400" i="1">
                        <a:latin typeface="Cambria Math" panose="02040503050406030204" pitchFamily="18" charset="0"/>
                      </a:rPr>
                      <m:t>)</m:t>
                    </m:r>
                  </m:oMath>
                </a14:m>
                <a:r>
                  <a:rPr lang="en-US" altLang="zh-CN" sz="2400" dirty="0"/>
                  <a:t> is maximized if we choose:</a:t>
                </a:r>
                <a:endParaRPr lang="en-US" altLang="zh-CN" sz="2400" i="1" dirty="0"/>
              </a:p>
              <a:p>
                <a:pPr lvl="1"/>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𝜆</m:t>
                          </m:r>
                        </m:e>
                        <m:sub>
                          <m:r>
                            <a:rPr lang="en-US" altLang="zh-CN" sz="2400" i="1">
                              <a:latin typeface="Cambria Math" panose="02040503050406030204" pitchFamily="18" charset="0"/>
                            </a:rPr>
                            <m:t>𝑐𝑤</m:t>
                          </m:r>
                        </m:sub>
                      </m:sSub>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occurrences</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of</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word</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𝑤</m:t>
                          </m:r>
                          <m:r>
                            <a:rPr lang="en-US" altLang="zh-CN" sz="2400" i="1">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in</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documents</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of</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type</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𝑐</m:t>
                          </m:r>
                        </m:num>
                        <m:den>
                          <m:r>
                            <m:rPr>
                              <m:sty m:val="p"/>
                            </m:rPr>
                            <a:rPr lang="en-US" altLang="zh-CN" sz="2400">
                              <a:latin typeface="Cambria Math" panose="02040503050406030204" pitchFamily="18" charset="0"/>
                              <a:ea typeface="Cambria Math" panose="02040503050406030204" pitchFamily="18" charset="0"/>
                            </a:rPr>
                            <m:t>total</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number</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of</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words</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in</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all</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documents</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of</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type</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𝑐</m:t>
                          </m:r>
                        </m:den>
                      </m:f>
                    </m:oMath>
                  </m:oMathPara>
                </a14:m>
                <a:endParaRPr lang="en-US" altLang="zh-CN" sz="2400" i="1" dirty="0"/>
              </a:p>
              <a:p>
                <a:pPr lvl="1"/>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𝜋</m:t>
                          </m:r>
                        </m:e>
                        <m:sub>
                          <m:r>
                            <a:rPr lang="en-US" altLang="zh-CN" sz="2400" i="1">
                              <a:latin typeface="Cambria Math" panose="02040503050406030204" pitchFamily="18" charset="0"/>
                            </a:rPr>
                            <m:t>𝑐</m:t>
                          </m:r>
                        </m:sub>
                      </m:sSub>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documents</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of</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type</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𝑐</m:t>
                          </m:r>
                        </m:num>
                        <m:den>
                          <m:r>
                            <m:rPr>
                              <m:sty m:val="p"/>
                            </m:rPr>
                            <a:rPr lang="en-US" altLang="zh-CN" sz="2400">
                              <a:latin typeface="Cambria Math" panose="02040503050406030204" pitchFamily="18" charset="0"/>
                              <a:ea typeface="Cambria Math" panose="02040503050406030204" pitchFamily="18" charset="0"/>
                            </a:rPr>
                            <m:t>total</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number</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of</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documents</m:t>
                          </m:r>
                        </m:den>
                      </m:f>
                    </m:oMath>
                  </m:oMathPara>
                </a14:m>
                <a:endParaRPr lang="en-US" altLang="zh-CN" sz="2400" dirty="0"/>
              </a:p>
              <a:p>
                <a:endParaRPr lang="en-US" altLang="zh-CN" sz="2400" dirty="0">
                  <a:sym typeface="Symbol"/>
                </a:endParaRPr>
              </a:p>
            </p:txBody>
          </p:sp>
        </mc:Choice>
        <mc:Fallback xmlns="">
          <p:sp>
            <p:nvSpPr>
              <p:cNvPr id="10" name="矩形 9">
                <a:extLst>
                  <a:ext uri="{FF2B5EF4-FFF2-40B4-BE49-F238E27FC236}">
                    <a16:creationId xmlns:a16="http://schemas.microsoft.com/office/drawing/2014/main" id="{3FDC85BB-9F5D-6141-810C-494ED35047D6}"/>
                  </a:ext>
                </a:extLst>
              </p:cNvPr>
              <p:cNvSpPr>
                <a:spLocks noRot="1" noChangeAspect="1" noMove="1" noResize="1" noEditPoints="1" noAdjustHandles="1" noChangeArrowheads="1" noChangeShapeType="1" noTextEdit="1"/>
              </p:cNvSpPr>
              <p:nvPr/>
            </p:nvSpPr>
            <p:spPr>
              <a:xfrm>
                <a:off x="1370540" y="1012215"/>
                <a:ext cx="9311314" cy="5564728"/>
              </a:xfrm>
              <a:prstGeom prst="rect">
                <a:avLst/>
              </a:prstGeom>
              <a:blipFill>
                <a:blip r:embed="rId2"/>
                <a:stretch>
                  <a:fillRect l="-955" t="-9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09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5DCA40-7B32-47C5-85D1-FE7C25D52126}"/>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Laplace Smoothing</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FDC85BB-9F5D-6141-810C-494ED35047D6}"/>
                  </a:ext>
                </a:extLst>
              </p:cNvPr>
              <p:cNvSpPr/>
              <p:nvPr/>
            </p:nvSpPr>
            <p:spPr>
              <a:xfrm>
                <a:off x="1370540" y="1436166"/>
                <a:ext cx="9311314" cy="3851888"/>
              </a:xfrm>
              <a:prstGeom prst="rect">
                <a:avLst/>
              </a:prstGeom>
            </p:spPr>
            <p:txBody>
              <a:bodyPr wrap="square">
                <a:spAutoFit/>
              </a:bodyPr>
              <a:lstStyle/>
              <a:p>
                <a:pPr marL="342900" indent="-342900">
                  <a:buFont typeface="Arial" panose="020B0604020202020204" pitchFamily="34" charset="0"/>
                  <a:buChar char="•"/>
                </a:pPr>
                <a:r>
                  <a:rPr lang="en" altLang="zh-CN" sz="2400" dirty="0"/>
                  <a:t>Laplace Smoothing is introduced to solve the problem of zero probability.</a:t>
                </a:r>
                <a:endParaRPr lang="en-US" altLang="zh-CN" sz="2400" dirty="0"/>
              </a:p>
              <a:p>
                <a:pPr marL="342900" indent="-342900">
                  <a:buFont typeface="Arial" panose="020B0604020202020204" pitchFamily="34" charset="0"/>
                  <a:buChar char="•"/>
                </a:pPr>
                <a:r>
                  <a:rPr lang="en-US" altLang="zh-CN" sz="2400" dirty="0"/>
                  <a:t>The </a:t>
                </a:r>
                <a:r>
                  <a:rPr lang="en-US" altLang="zh-CN" sz="2400" dirty="0">
                    <a:solidFill>
                      <a:schemeClr val="accent2"/>
                    </a:solidFill>
                  </a:rPr>
                  <a:t>basic</a:t>
                </a:r>
                <a:r>
                  <a:rPr lang="en-US" altLang="zh-CN" sz="2400" dirty="0"/>
                  <a:t> idea: add 1 “unobserved observation” to every possible event</a:t>
                </a:r>
              </a:p>
              <a:p>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𝑃</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𝑌</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𝐶</m:t>
                          </m:r>
                        </m:e>
                      </m:d>
                      <m:r>
                        <a:rPr lang="en-US" altLang="zh-CN" sz="2400" b="0" i="1" dirty="0" smtClean="0">
                          <a:latin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nary>
                            <m:naryPr>
                              <m:chr m:val="∑"/>
                              <m:limLoc m:val="subSup"/>
                              <m:ctrlPr>
                                <a:rPr lang="en-US" altLang="zh-CN" sz="2400" i="1" smtClean="0">
                                  <a:latin typeface="Cambria Math" panose="02040503050406030204" pitchFamily="18" charset="0"/>
                                  <a:ea typeface="Cambria Math" panose="02040503050406030204" pitchFamily="18" charset="0"/>
                                </a:rPr>
                              </m:ctrlPr>
                            </m:naryPr>
                            <m:sub>
                              <m:r>
                                <m:rPr>
                                  <m:brk m:alnAt="25"/>
                                </m:rP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𝑁</m:t>
                              </m:r>
                            </m:sup>
                            <m:e>
                              <m:r>
                                <a:rPr lang="en-US" altLang="zh-CN" sz="2400" b="0" i="1" smtClean="0">
                                  <a:latin typeface="Cambria Math" panose="02040503050406030204" pitchFamily="18" charset="0"/>
                                  <a:ea typeface="Cambria Math" panose="02040503050406030204" pitchFamily="18" charset="0"/>
                                </a:rPr>
                                <m:t>𝐼</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𝑦</m:t>
                                      </m:r>
                                    </m:e>
                                    <m:sub>
                                      <m:r>
                                        <a:rPr lang="en-US" altLang="zh-CN" sz="2400" b="0" i="1" smtClean="0">
                                          <a:latin typeface="Cambria Math" panose="02040503050406030204" pitchFamily="18" charset="0"/>
                                          <a:ea typeface="Cambria Math" panose="02040503050406030204" pitchFamily="18" charset="0"/>
                                        </a:rPr>
                                        <m:t>𝑖</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𝐶</m:t>
                                  </m:r>
                                </m:e>
                              </m:d>
                              <m:r>
                                <a:rPr lang="en-US" altLang="zh-CN" sz="2400" b="0" i="1" smtClean="0">
                                  <a:latin typeface="Cambria Math" panose="02040503050406030204" pitchFamily="18" charset="0"/>
                                  <a:ea typeface="Cambria Math" panose="02040503050406030204" pitchFamily="18" charset="0"/>
                                </a:rPr>
                                <m:t> </m:t>
                              </m:r>
                              <m:r>
                                <a:rPr lang="en-US" altLang="zh-CN" sz="2400" b="0" i="1" smtClean="0">
                                  <a:solidFill>
                                    <a:schemeClr val="accent1"/>
                                  </a:solidFill>
                                  <a:latin typeface="Cambria Math" panose="02040503050406030204" pitchFamily="18" charset="0"/>
                                  <a:ea typeface="Cambria Math" panose="02040503050406030204" pitchFamily="18" charset="0"/>
                                </a:rPr>
                                <m:t>+ </m:t>
                              </m:r>
                              <m:r>
                                <a:rPr lang="en-US" altLang="zh-CN" sz="2400" b="0" i="1" smtClean="0">
                                  <a:solidFill>
                                    <a:schemeClr val="accent1"/>
                                  </a:solidFill>
                                  <a:latin typeface="Cambria Math" panose="02040503050406030204" pitchFamily="18" charset="0"/>
                                  <a:ea typeface="Cambria Math" panose="02040503050406030204" pitchFamily="18" charset="0"/>
                                </a:rPr>
                                <m:t>𝜆</m:t>
                              </m:r>
                            </m:e>
                          </m:nary>
                        </m:num>
                        <m:den>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 + </m:t>
                          </m:r>
                          <m:r>
                            <a:rPr lang="en-US" altLang="zh-CN" sz="2400" b="0" i="1" smtClean="0">
                              <a:solidFill>
                                <a:schemeClr val="accent1"/>
                              </a:solidFill>
                              <a:latin typeface="Cambria Math" panose="02040503050406030204" pitchFamily="18" charset="0"/>
                              <a:ea typeface="Cambria Math" panose="02040503050406030204" pitchFamily="18" charset="0"/>
                            </a:rPr>
                            <m:t>𝐾</m:t>
                          </m:r>
                          <m:r>
                            <a:rPr lang="en-US" altLang="zh-CN" sz="2400" b="0" i="1" smtClean="0">
                              <a:solidFill>
                                <a:schemeClr val="accent1"/>
                              </a:solidFill>
                              <a:latin typeface="Cambria Math" panose="02040503050406030204" pitchFamily="18" charset="0"/>
                              <a:ea typeface="Cambria Math" panose="02040503050406030204" pitchFamily="18" charset="0"/>
                            </a:rPr>
                            <m:t>𝜆</m:t>
                          </m:r>
                        </m:den>
                      </m:f>
                    </m:oMath>
                  </m:oMathPara>
                </a14:m>
                <a:endParaRPr lang="en-US" altLang="zh-CN" sz="2400" dirty="0"/>
              </a:p>
              <a:p>
                <a:pPr marL="800100" lvl="1" indent="-342900">
                  <a:buFont typeface="Arial" panose="020B0604020202020204" pitchFamily="34" charset="0"/>
                  <a:buChar char="•"/>
                </a:pPr>
                <a:endParaRPr lang="en-US" altLang="zh-CN" sz="2400" i="1" dirty="0">
                  <a:latin typeface="Cambria Math" panose="02040503050406030204" pitchFamily="18" charset="0"/>
                </a:endParaRPr>
              </a:p>
              <a:p>
                <a:pPr marL="800100" lvl="1" indent="-342900">
                  <a:buFont typeface="Arial" panose="020B0604020202020204" pitchFamily="34" charset="0"/>
                  <a:buChar char="•"/>
                </a:pPr>
                <a14:m>
                  <m:oMath xmlns:m="http://schemas.openxmlformats.org/officeDocument/2006/math">
                    <m:r>
                      <a:rPr lang="en" altLang="zh-CN" sz="2400" i="1" dirty="0" smtClean="0">
                        <a:latin typeface="Cambria Math" panose="02040503050406030204" pitchFamily="18" charset="0"/>
                      </a:rPr>
                      <m:t>𝐾</m:t>
                    </m:r>
                  </m:oMath>
                </a14:m>
                <a:r>
                  <a:rPr lang="en" altLang="zh-CN" sz="2400" dirty="0"/>
                  <a:t> denotes the number of different values in</a:t>
                </a:r>
                <a14:m>
                  <m:oMath xmlns:m="http://schemas.openxmlformats.org/officeDocument/2006/math">
                    <m:r>
                      <a:rPr lang="en" altLang="zh-CN" sz="2400" i="1" dirty="0" smtClean="0">
                        <a:latin typeface="Cambria Math" panose="02040503050406030204" pitchFamily="18" charset="0"/>
                      </a:rPr>
                      <m:t> </m:t>
                    </m:r>
                    <m:r>
                      <a:rPr lang="en" altLang="zh-CN" sz="2400" i="1" dirty="0" smtClean="0">
                        <a:latin typeface="Cambria Math" panose="02040503050406030204" pitchFamily="18" charset="0"/>
                      </a:rPr>
                      <m:t>𝑦</m:t>
                    </m:r>
                  </m:oMath>
                </a14:m>
                <a:endParaRPr lang="en-US" altLang="zh-CN" sz="2400" dirty="0">
                  <a:sym typeface="Symbol"/>
                </a:endParaRPr>
              </a:p>
              <a:p>
                <a:pPr marL="800100" lvl="1" indent="-342900">
                  <a:buFont typeface="Arial" panose="020B0604020202020204" pitchFamily="34" charset="0"/>
                  <a:buChar char="•"/>
                </a:pPr>
                <a:r>
                  <a:rPr lang="en-US" altLang="zh-CN" sz="2400" dirty="0">
                    <a:sym typeface="Symbol"/>
                  </a:rPr>
                  <a:t>Usually, </a:t>
                </a:r>
                <a14:m>
                  <m:oMath xmlns:m="http://schemas.openxmlformats.org/officeDocument/2006/math">
                    <m:r>
                      <a:rPr lang="en-US" altLang="zh-CN" sz="2400" i="1">
                        <a:solidFill>
                          <a:schemeClr val="accent1"/>
                        </a:solidFill>
                        <a:latin typeface="Cambria Math" panose="02040503050406030204" pitchFamily="18" charset="0"/>
                        <a:ea typeface="Cambria Math" panose="02040503050406030204" pitchFamily="18" charset="0"/>
                      </a:rPr>
                      <m:t>𝜆</m:t>
                    </m:r>
                  </m:oMath>
                </a14:m>
                <a:r>
                  <a:rPr lang="en-US" altLang="zh-CN" sz="2400" dirty="0">
                    <a:sym typeface="Symbol"/>
                  </a:rPr>
                  <a:t> in the formula equals to 1.</a:t>
                </a:r>
              </a:p>
            </p:txBody>
          </p:sp>
        </mc:Choice>
        <mc:Fallback xmlns="">
          <p:sp>
            <p:nvSpPr>
              <p:cNvPr id="10" name="矩形 9">
                <a:extLst>
                  <a:ext uri="{FF2B5EF4-FFF2-40B4-BE49-F238E27FC236}">
                    <a16:creationId xmlns:a16="http://schemas.microsoft.com/office/drawing/2014/main" id="{3FDC85BB-9F5D-6141-810C-494ED35047D6}"/>
                  </a:ext>
                </a:extLst>
              </p:cNvPr>
              <p:cNvSpPr>
                <a:spLocks noRot="1" noChangeAspect="1" noMove="1" noResize="1" noEditPoints="1" noAdjustHandles="1" noChangeArrowheads="1" noChangeShapeType="1" noTextEdit="1"/>
              </p:cNvSpPr>
              <p:nvPr/>
            </p:nvSpPr>
            <p:spPr>
              <a:xfrm>
                <a:off x="1370540" y="1436166"/>
                <a:ext cx="9311314" cy="3851888"/>
              </a:xfrm>
              <a:prstGeom prst="rect">
                <a:avLst/>
              </a:prstGeom>
              <a:blipFill>
                <a:blip r:embed="rId2"/>
                <a:stretch>
                  <a:fillRect l="-955" t="-1645" b="-2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470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5DCA40-7B32-47C5-85D1-FE7C25D52126}"/>
              </a:ext>
            </a:extLst>
          </p:cNvPr>
          <p:cNvSpPr txBox="1"/>
          <p:nvPr/>
        </p:nvSpPr>
        <p:spPr>
          <a:xfrm>
            <a:off x="145218" y="46410"/>
            <a:ext cx="8259540" cy="461665"/>
          </a:xfrm>
          <a:prstGeom prst="rect">
            <a:avLst/>
          </a:prstGeom>
          <a:noFill/>
        </p:spPr>
        <p:txBody>
          <a:bodyPr wrap="square" rtlCol="0">
            <a:spAutoFit/>
          </a:bodyPr>
          <a:lstStyle/>
          <a:p>
            <a:pPr defTabSz="1219140"/>
            <a:r>
              <a:rPr kumimoji="1" lang="en-US" altLang="zh-CN" sz="2400" dirty="0">
                <a:solidFill>
                  <a:srgbClr val="FFFFFF"/>
                </a:solidFill>
                <a:latin typeface="微软雅黑" panose="020B0503020204020204" charset="-122"/>
                <a:ea typeface="微软雅黑" panose="020B0503020204020204" charset="-122"/>
                <a:cs typeface="微软雅黑" panose="020B0503020204020204" charset="-122"/>
              </a:rPr>
              <a:t>Linear Classifier</a:t>
            </a:r>
            <a:endParaRPr kumimoji="1" lang="zh-CN" altLang="en-US" sz="2400" dirty="0">
              <a:solidFill>
                <a:srgbClr val="FFFFFF"/>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FDC85BB-9F5D-6141-810C-494ED35047D6}"/>
                  </a:ext>
                </a:extLst>
              </p:cNvPr>
              <p:cNvSpPr/>
              <p:nvPr/>
            </p:nvSpPr>
            <p:spPr>
              <a:xfrm>
                <a:off x="1370540" y="1153534"/>
                <a:ext cx="9311314" cy="4847866"/>
              </a:xfrm>
              <a:prstGeom prst="rect">
                <a:avLst/>
              </a:prstGeom>
            </p:spPr>
            <p:txBody>
              <a:bodyPr wrap="square">
                <a:spAutoFit/>
              </a:bodyPr>
              <a:lstStyle/>
              <a:p>
                <a:pPr marL="342900" indent="-342900">
                  <a:buFont typeface="Arial" panose="020B0604020202020204" pitchFamily="34" charset="0"/>
                  <a:buChar char="•"/>
                </a:pPr>
                <a:r>
                  <a:rPr lang="en" altLang="zh-CN" sz="2400" dirty="0"/>
                  <a:t>A linear classifier cannot learn an XOR function</a:t>
                </a:r>
              </a:p>
              <a:p>
                <a:endParaRPr lang="en" altLang="zh-CN" sz="2400" dirty="0"/>
              </a:p>
              <a:p>
                <a:pPr marL="342900" indent="-342900">
                  <a:buFont typeface="Arial" panose="020B0604020202020204" pitchFamily="34" charset="0"/>
                  <a:buChar char="•"/>
                </a:pPr>
                <a:r>
                  <a:rPr lang="en" altLang="zh-CN" sz="2400" dirty="0"/>
                  <a:t>Multi-Class Linear Classification</a:t>
                </a:r>
                <a:r>
                  <a:rPr lang="en-US" altLang="zh-CN" sz="2400" dirty="0"/>
                  <a:t>:</a:t>
                </a:r>
                <a:endParaRPr lang="en" altLang="zh-CN" sz="2400" dirty="0"/>
              </a:p>
              <a:p>
                <a:pPr lvl="1" algn="ct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cs typeface="Times New Roman"/>
                        </a:rPr>
                        <m:t>𝑦</m:t>
                      </m:r>
                      <m:r>
                        <a:rPr lang="en-US" altLang="zh-CN" sz="2400">
                          <a:latin typeface="Cambria Math" panose="02040503050406030204" pitchFamily="18" charset="0"/>
                          <a:cs typeface="Times New Roman"/>
                        </a:rPr>
                        <m:t>=</m:t>
                      </m:r>
                      <m:r>
                        <m:rPr>
                          <m:sty m:val="p"/>
                        </m:rPr>
                        <a:rPr lang="en-US" altLang="zh-CN" sz="2400">
                          <a:latin typeface="Cambria Math" panose="02040503050406030204" pitchFamily="18" charset="0"/>
                          <a:cs typeface="Times New Roman"/>
                        </a:rPr>
                        <m:t>arg</m:t>
                      </m:r>
                      <m:func>
                        <m:funcPr>
                          <m:ctrlPr>
                            <a:rPr lang="en-US" altLang="zh-CN" sz="2400" i="1">
                              <a:latin typeface="Cambria Math" panose="02040503050406030204" pitchFamily="18" charset="0"/>
                              <a:cs typeface="Times New Roman"/>
                            </a:rPr>
                          </m:ctrlPr>
                        </m:funcPr>
                        <m:fName>
                          <m:limLow>
                            <m:limLowPr>
                              <m:ctrlPr>
                                <a:rPr lang="en-US" altLang="zh-CN" sz="2400" i="1">
                                  <a:latin typeface="Cambria Math" panose="02040503050406030204" pitchFamily="18" charset="0"/>
                                  <a:cs typeface="Times New Roman"/>
                                </a:rPr>
                              </m:ctrlPr>
                            </m:limLowPr>
                            <m:e>
                              <m:r>
                                <m:rPr>
                                  <m:sty m:val="p"/>
                                </m:rPr>
                                <a:rPr lang="en-US" altLang="zh-CN" sz="2400">
                                  <a:latin typeface="Cambria Math" panose="02040503050406030204" pitchFamily="18" charset="0"/>
                                  <a:cs typeface="Times New Roman"/>
                                </a:rPr>
                                <m:t>max</m:t>
                              </m:r>
                            </m:e>
                            <m:lim>
                              <m:r>
                                <a:rPr lang="en-US" altLang="zh-CN" sz="2400" i="1">
                                  <a:latin typeface="Cambria Math" panose="02040503050406030204" pitchFamily="18" charset="0"/>
                                  <a:cs typeface="Times New Roman"/>
                                </a:rPr>
                                <m:t>𝑐</m:t>
                              </m:r>
                            </m:lim>
                          </m:limLow>
                        </m:fName>
                        <m:e>
                          <m:d>
                            <m:dPr>
                              <m:ctrlPr>
                                <a:rPr lang="en-US" altLang="zh-CN" sz="2400" i="1">
                                  <a:latin typeface="Cambria Math" panose="02040503050406030204" pitchFamily="18" charset="0"/>
                                  <a:cs typeface="Times New Roman"/>
                                </a:rPr>
                              </m:ctrlPr>
                            </m:dPr>
                            <m:e>
                              <m:sSub>
                                <m:sSubPr>
                                  <m:ctrlPr>
                                    <a:rPr lang="en-US" altLang="zh-CN" sz="2400" i="1">
                                      <a:latin typeface="Cambria Math" panose="02040503050406030204" pitchFamily="18" charset="0"/>
                                      <a:cs typeface="Times New Roman"/>
                                    </a:rPr>
                                  </m:ctrlPr>
                                </m:sSubPr>
                                <m:e>
                                  <m:r>
                                    <a:rPr lang="en-US" altLang="zh-CN" sz="2400" i="1">
                                      <a:latin typeface="Cambria Math" panose="02040503050406030204" pitchFamily="18" charset="0"/>
                                      <a:ea typeface="Cambria Math" panose="02040503050406030204" pitchFamily="18" charset="0"/>
                                      <a:cs typeface="Times New Roman"/>
                                    </a:rPr>
                                    <m:t>𝛽</m:t>
                                  </m:r>
                                </m:e>
                                <m:sub>
                                  <m:r>
                                    <a:rPr lang="en-US" altLang="zh-CN" sz="2400" i="1">
                                      <a:latin typeface="Cambria Math" panose="02040503050406030204" pitchFamily="18" charset="0"/>
                                      <a:cs typeface="Times New Roman"/>
                                    </a:rPr>
                                    <m:t>𝑐</m:t>
                                  </m:r>
                                </m:sub>
                              </m:sSub>
                              <m:r>
                                <a:rPr lang="en-US" altLang="zh-CN" sz="2400" i="1">
                                  <a:latin typeface="Cambria Math" panose="02040503050406030204" pitchFamily="18" charset="0"/>
                                  <a:cs typeface="Times New Roman"/>
                                </a:rPr>
                                <m:t>+</m:t>
                              </m:r>
                              <m:nary>
                                <m:naryPr>
                                  <m:chr m:val="∑"/>
                                  <m:ctrlPr>
                                    <a:rPr lang="en-US" altLang="zh-CN" sz="2400" i="1">
                                      <a:latin typeface="Cambria Math" panose="02040503050406030204" pitchFamily="18" charset="0"/>
                                      <a:cs typeface="Times New Roman"/>
                                    </a:rPr>
                                  </m:ctrlPr>
                                </m:naryPr>
                                <m:sub>
                                  <m:r>
                                    <m:rPr>
                                      <m:brk m:alnAt="23"/>
                                    </m:rPr>
                                    <a:rPr lang="en-US" altLang="zh-CN" sz="2400" i="1">
                                      <a:latin typeface="Cambria Math" panose="02040503050406030204" pitchFamily="18" charset="0"/>
                                      <a:cs typeface="Times New Roman"/>
                                    </a:rPr>
                                    <m:t>𝑤</m:t>
                                  </m:r>
                                  <m:r>
                                    <a:rPr lang="en-US" altLang="zh-CN" sz="2400" i="1">
                                      <a:latin typeface="Cambria Math" panose="02040503050406030204" pitchFamily="18" charset="0"/>
                                      <a:cs typeface="Times New Roman"/>
                                    </a:rPr>
                                    <m:t>=1</m:t>
                                  </m:r>
                                </m:sub>
                                <m:sup>
                                  <m:r>
                                    <a:rPr lang="en-US" altLang="zh-CN" sz="2400" i="1">
                                      <a:latin typeface="Cambria Math" panose="02040503050406030204" pitchFamily="18" charset="0"/>
                                      <a:cs typeface="Times New Roman"/>
                                    </a:rPr>
                                    <m:t>𝑉</m:t>
                                  </m:r>
                                </m:sup>
                                <m:e>
                                  <m:sSub>
                                    <m:sSubPr>
                                      <m:ctrlPr>
                                        <a:rPr lang="en-US" altLang="zh-CN" sz="2400" i="1">
                                          <a:latin typeface="Cambria Math" panose="02040503050406030204" pitchFamily="18" charset="0"/>
                                          <a:cs typeface="Times New Roman"/>
                                        </a:rPr>
                                      </m:ctrlPr>
                                    </m:sSubPr>
                                    <m:e>
                                      <m:r>
                                        <a:rPr lang="en-US" altLang="zh-CN" sz="2400" i="1">
                                          <a:latin typeface="Cambria Math" panose="02040503050406030204" pitchFamily="18" charset="0"/>
                                          <a:ea typeface="Cambria Math" panose="02040503050406030204" pitchFamily="18" charset="0"/>
                                          <a:cs typeface="Times New Roman"/>
                                        </a:rPr>
                                        <m:t>𝛼</m:t>
                                      </m:r>
                                    </m:e>
                                    <m:sub>
                                      <m:r>
                                        <a:rPr lang="en-US" altLang="zh-CN" sz="2400" i="1">
                                          <a:latin typeface="Cambria Math" panose="02040503050406030204" pitchFamily="18" charset="0"/>
                                          <a:cs typeface="Times New Roman"/>
                                        </a:rPr>
                                        <m:t>𝑐𝑤</m:t>
                                      </m:r>
                                    </m:sub>
                                  </m:sSub>
                                  <m:sSub>
                                    <m:sSubPr>
                                      <m:ctrlPr>
                                        <a:rPr lang="en-US" altLang="zh-CN" sz="2400" i="1">
                                          <a:latin typeface="Cambria Math" panose="02040503050406030204" pitchFamily="18" charset="0"/>
                                          <a:cs typeface="Times New Roman"/>
                                        </a:rPr>
                                      </m:ctrlPr>
                                    </m:sSubPr>
                                    <m:e>
                                      <m:r>
                                        <a:rPr lang="en-US" altLang="zh-CN" sz="2400" i="1">
                                          <a:latin typeface="Cambria Math" panose="02040503050406030204" pitchFamily="18" charset="0"/>
                                          <a:cs typeface="Times New Roman"/>
                                        </a:rPr>
                                        <m:t>𝑓</m:t>
                                      </m:r>
                                    </m:e>
                                    <m:sub>
                                      <m:r>
                                        <a:rPr lang="en-US" altLang="zh-CN" sz="2400" i="1">
                                          <a:latin typeface="Cambria Math" panose="02040503050406030204" pitchFamily="18" charset="0"/>
                                          <a:cs typeface="Times New Roman"/>
                                        </a:rPr>
                                        <m:t>𝑐𝑤</m:t>
                                      </m:r>
                                    </m:sub>
                                  </m:sSub>
                                </m:e>
                              </m:nary>
                            </m:e>
                          </m:d>
                        </m:e>
                      </m:func>
                    </m:oMath>
                  </m:oMathPara>
                </a14:m>
                <a:endParaRPr lang="en-US" altLang="zh-CN" sz="2400" dirty="0">
                  <a:cs typeface="Times New Roman"/>
                </a:endParaRPr>
              </a:p>
              <a:p>
                <a:pPr lvl="1" algn="ctr"/>
                <a:endParaRPr lang="en-US" altLang="zh-CN" sz="2400" dirty="0">
                  <a:cs typeface="Times New Roman"/>
                </a:endParaRPr>
              </a:p>
              <a:p>
                <a:pPr algn="ctr"/>
                <a:r>
                  <a:rPr lang="en-US" altLang="zh-CN" sz="2400" dirty="0">
                    <a:cs typeface="Times New Roman"/>
                  </a:rPr>
                  <a:t>where </a:t>
                </a:r>
                <a14:m>
                  <m:oMath xmlns:m="http://schemas.openxmlformats.org/officeDocument/2006/math">
                    <m:sSub>
                      <m:sSubPr>
                        <m:ctrlPr>
                          <a:rPr lang="en-US" altLang="zh-CN" sz="2400" i="1">
                            <a:latin typeface="Cambria Math" panose="02040503050406030204" pitchFamily="18" charset="0"/>
                            <a:cs typeface="Times New Roman"/>
                          </a:rPr>
                        </m:ctrlPr>
                      </m:sSubPr>
                      <m:e>
                        <m:r>
                          <a:rPr lang="en-US" altLang="zh-CN" sz="2400" i="1">
                            <a:latin typeface="Cambria Math" panose="02040503050406030204" pitchFamily="18" charset="0"/>
                            <a:cs typeface="Times New Roman"/>
                          </a:rPr>
                          <m:t>𝑓</m:t>
                        </m:r>
                      </m:e>
                      <m:sub>
                        <m:r>
                          <a:rPr lang="en-US" altLang="zh-CN" sz="2400" i="1">
                            <a:latin typeface="Cambria Math" panose="02040503050406030204" pitchFamily="18" charset="0"/>
                            <a:cs typeface="Times New Roman"/>
                          </a:rPr>
                          <m:t>𝑐𝑤</m:t>
                        </m:r>
                      </m:sub>
                    </m:sSub>
                  </m:oMath>
                </a14:m>
                <a:r>
                  <a:rPr lang="en-US" altLang="zh-CN" sz="2400" dirty="0">
                    <a:cs typeface="Times New Roman"/>
                  </a:rPr>
                  <a:t> are the features (binary, integer, or real), </a:t>
                </a:r>
                <a14:m>
                  <m:oMath xmlns:m="http://schemas.openxmlformats.org/officeDocument/2006/math">
                    <m:sSub>
                      <m:sSubPr>
                        <m:ctrlPr>
                          <a:rPr lang="en-US" altLang="zh-CN" sz="2400" i="1" smtClean="0">
                            <a:latin typeface="Cambria Math" panose="02040503050406030204" pitchFamily="18" charset="0"/>
                            <a:cs typeface="Times New Roman"/>
                          </a:rPr>
                        </m:ctrlPr>
                      </m:sSubPr>
                      <m:e>
                        <m:r>
                          <a:rPr lang="en-US" altLang="zh-CN" sz="2400" i="1">
                            <a:latin typeface="Cambria Math" panose="02040503050406030204" pitchFamily="18" charset="0"/>
                            <a:ea typeface="Cambria Math" panose="02040503050406030204" pitchFamily="18" charset="0"/>
                            <a:cs typeface="Times New Roman"/>
                          </a:rPr>
                          <m:t>𝛼</m:t>
                        </m:r>
                      </m:e>
                      <m:sub>
                        <m:r>
                          <a:rPr lang="en-US" altLang="zh-CN" sz="2400" i="1">
                            <a:latin typeface="Cambria Math" panose="02040503050406030204" pitchFamily="18" charset="0"/>
                            <a:cs typeface="Times New Roman"/>
                          </a:rPr>
                          <m:t>𝑐𝑤</m:t>
                        </m:r>
                      </m:sub>
                    </m:sSub>
                  </m:oMath>
                </a14:m>
                <a:r>
                  <a:rPr lang="en-US" altLang="zh-CN" sz="2400" dirty="0">
                    <a:cs typeface="Times New Roman"/>
                  </a:rPr>
                  <a:t> are the feature weights, and </a:t>
                </a:r>
                <a14:m>
                  <m:oMath xmlns:m="http://schemas.openxmlformats.org/officeDocument/2006/math">
                    <m:sSub>
                      <m:sSubPr>
                        <m:ctrlPr>
                          <a:rPr lang="en-US" altLang="zh-CN" sz="2400" i="1">
                            <a:latin typeface="Cambria Math" panose="02040503050406030204" pitchFamily="18" charset="0"/>
                            <a:cs typeface="Times New Roman"/>
                          </a:rPr>
                        </m:ctrlPr>
                      </m:sSubPr>
                      <m:e>
                        <m:r>
                          <a:rPr lang="en-US" altLang="zh-CN" sz="2400" i="1">
                            <a:latin typeface="Cambria Math" panose="02040503050406030204" pitchFamily="18" charset="0"/>
                            <a:ea typeface="Cambria Math" panose="02040503050406030204" pitchFamily="18" charset="0"/>
                            <a:cs typeface="Times New Roman"/>
                          </a:rPr>
                          <m:t>𝛽</m:t>
                        </m:r>
                      </m:e>
                      <m:sub>
                        <m:r>
                          <a:rPr lang="en-US" altLang="zh-CN" sz="2400" i="1">
                            <a:latin typeface="Cambria Math" panose="02040503050406030204" pitchFamily="18" charset="0"/>
                            <a:cs typeface="Times New Roman"/>
                          </a:rPr>
                          <m:t>𝑐</m:t>
                        </m:r>
                      </m:sub>
                    </m:sSub>
                  </m:oMath>
                </a14:m>
                <a:r>
                  <a:rPr lang="en-US" altLang="zh-CN" sz="2400" dirty="0">
                    <a:cs typeface="Times New Roman"/>
                  </a:rPr>
                  <a:t> is the offset</a:t>
                </a:r>
              </a:p>
              <a:p>
                <a:pPr algn="ctr"/>
                <a:endParaRPr lang="en-US" altLang="zh-CN" sz="2400" dirty="0">
                  <a:cs typeface="Times New Roman"/>
                </a:endParaRPr>
              </a:p>
              <a:p>
                <a:pPr marL="342900" indent="-342900">
                  <a:buFont typeface="Arial" panose="020B0604020202020204" pitchFamily="34" charset="0"/>
                  <a:buChar char="•"/>
                </a:pPr>
                <a:r>
                  <a:rPr lang="en-US" altLang="zh-CN" sz="2400" dirty="0">
                    <a:cs typeface="Times New Roman"/>
                  </a:rPr>
                  <a:t>Binary classifier, for example: </a:t>
                </a:r>
              </a:p>
              <a:p>
                <a:pPr algn="ctr"/>
                <a14:m>
                  <m:oMath xmlns:m="http://schemas.openxmlformats.org/officeDocument/2006/math">
                    <m:sSub>
                      <m:sSubPr>
                        <m:ctrlPr>
                          <a:rPr lang="en-US" altLang="zh-CN" sz="2400" i="1">
                            <a:latin typeface="Cambria Math" panose="02040503050406030204" pitchFamily="18" charset="0"/>
                            <a:cs typeface="Times New Roman"/>
                          </a:rPr>
                        </m:ctrlPr>
                      </m:sSubPr>
                      <m:e>
                        <m:r>
                          <a:rPr lang="en-US" altLang="zh-CN" sz="2400" i="1">
                            <a:latin typeface="Cambria Math" panose="02040503050406030204" pitchFamily="18" charset="0"/>
                            <a:cs typeface="Times New Roman"/>
                          </a:rPr>
                          <m:t>𝑦</m:t>
                        </m:r>
                        <m:r>
                          <a:rPr lang="en-US" altLang="zh-CN" sz="2400" i="1">
                            <a:latin typeface="Cambria Math" panose="02040503050406030204" pitchFamily="18" charset="0"/>
                            <a:cs typeface="Times New Roman"/>
                          </a:rPr>
                          <m:t>=1     </m:t>
                        </m:r>
                        <m:r>
                          <m:rPr>
                            <m:sty m:val="p"/>
                          </m:rPr>
                          <a:rPr lang="en-US" altLang="zh-CN" sz="2400">
                            <a:latin typeface="Cambria Math" panose="02040503050406030204" pitchFamily="18" charset="0"/>
                            <a:cs typeface="Times New Roman"/>
                          </a:rPr>
                          <m:t>if</m:t>
                        </m:r>
                        <m:r>
                          <a:rPr lang="en-US" altLang="zh-CN" sz="2400" i="1">
                            <a:latin typeface="Cambria Math" panose="02040503050406030204" pitchFamily="18" charset="0"/>
                            <a:cs typeface="Times New Roman"/>
                          </a:rPr>
                          <m:t>     </m:t>
                        </m:r>
                        <m:r>
                          <a:rPr lang="en-US" altLang="zh-CN" sz="2400" i="1">
                            <a:latin typeface="Cambria Math" panose="02040503050406030204" pitchFamily="18" charset="0"/>
                            <a:ea typeface="Cambria Math" panose="02040503050406030204" pitchFamily="18" charset="0"/>
                            <a:cs typeface="Times New Roman"/>
                          </a:rPr>
                          <m:t>𝛽</m:t>
                        </m:r>
                      </m:e>
                      <m:sub>
                        <m:r>
                          <a:rPr lang="en-US" altLang="zh-CN" sz="2400" i="1">
                            <a:latin typeface="Cambria Math" panose="02040503050406030204" pitchFamily="18" charset="0"/>
                            <a:cs typeface="Times New Roman"/>
                          </a:rPr>
                          <m:t>𝑐</m:t>
                        </m:r>
                      </m:sub>
                    </m:sSub>
                    <m:r>
                      <a:rPr lang="en-US" altLang="zh-CN" sz="2400" i="1">
                        <a:latin typeface="Cambria Math" panose="02040503050406030204" pitchFamily="18" charset="0"/>
                        <a:cs typeface="Times New Roman"/>
                      </a:rPr>
                      <m:t>+</m:t>
                    </m:r>
                    <m:nary>
                      <m:naryPr>
                        <m:chr m:val="∑"/>
                        <m:ctrlPr>
                          <a:rPr lang="en-US" altLang="zh-CN" sz="2400" i="1">
                            <a:latin typeface="Cambria Math" panose="02040503050406030204" pitchFamily="18" charset="0"/>
                            <a:cs typeface="Times New Roman"/>
                          </a:rPr>
                        </m:ctrlPr>
                      </m:naryPr>
                      <m:sub>
                        <m:r>
                          <m:rPr>
                            <m:brk m:alnAt="23"/>
                          </m:rPr>
                          <a:rPr lang="en-US" altLang="zh-CN" sz="2400" i="1">
                            <a:latin typeface="Cambria Math" panose="02040503050406030204" pitchFamily="18" charset="0"/>
                            <a:cs typeface="Times New Roman"/>
                          </a:rPr>
                          <m:t>𝑤</m:t>
                        </m:r>
                        <m:r>
                          <a:rPr lang="en-US" altLang="zh-CN" sz="2400" i="1">
                            <a:latin typeface="Cambria Math" panose="02040503050406030204" pitchFamily="18" charset="0"/>
                            <a:cs typeface="Times New Roman"/>
                          </a:rPr>
                          <m:t>=1</m:t>
                        </m:r>
                      </m:sub>
                      <m:sup>
                        <m:r>
                          <a:rPr lang="en-US" altLang="zh-CN" sz="2400" i="1">
                            <a:latin typeface="Cambria Math" panose="02040503050406030204" pitchFamily="18" charset="0"/>
                            <a:cs typeface="Times New Roman"/>
                          </a:rPr>
                          <m:t>𝑉</m:t>
                        </m:r>
                      </m:sup>
                      <m:e>
                        <m:sSub>
                          <m:sSubPr>
                            <m:ctrlPr>
                              <a:rPr lang="en-US" altLang="zh-CN" sz="2400" i="1">
                                <a:latin typeface="Cambria Math" panose="02040503050406030204" pitchFamily="18" charset="0"/>
                                <a:cs typeface="Times New Roman"/>
                              </a:rPr>
                            </m:ctrlPr>
                          </m:sSubPr>
                          <m:e>
                            <m:r>
                              <a:rPr lang="en-US" altLang="zh-CN" sz="2400" i="1">
                                <a:latin typeface="Cambria Math" panose="02040503050406030204" pitchFamily="18" charset="0"/>
                                <a:ea typeface="Cambria Math" panose="02040503050406030204" pitchFamily="18" charset="0"/>
                                <a:cs typeface="Times New Roman"/>
                              </a:rPr>
                              <m:t>𝛼</m:t>
                            </m:r>
                          </m:e>
                          <m:sub>
                            <m:r>
                              <a:rPr lang="en-US" altLang="zh-CN" sz="2400" i="1">
                                <a:latin typeface="Cambria Math" panose="02040503050406030204" pitchFamily="18" charset="0"/>
                                <a:cs typeface="Times New Roman"/>
                              </a:rPr>
                              <m:t>𝑐𝑤</m:t>
                            </m:r>
                          </m:sub>
                        </m:sSub>
                        <m:sSub>
                          <m:sSubPr>
                            <m:ctrlPr>
                              <a:rPr lang="en-US" altLang="zh-CN" sz="2400" i="1">
                                <a:latin typeface="Cambria Math" panose="02040503050406030204" pitchFamily="18" charset="0"/>
                                <a:cs typeface="Times New Roman"/>
                              </a:rPr>
                            </m:ctrlPr>
                          </m:sSubPr>
                          <m:e>
                            <m:r>
                              <a:rPr lang="en-US" altLang="zh-CN" sz="2400" i="1">
                                <a:latin typeface="Cambria Math" panose="02040503050406030204" pitchFamily="18" charset="0"/>
                                <a:cs typeface="Times New Roman"/>
                              </a:rPr>
                              <m:t>𝑓</m:t>
                            </m:r>
                          </m:e>
                          <m:sub>
                            <m:r>
                              <a:rPr lang="en-US" altLang="zh-CN" sz="2400" i="1">
                                <a:latin typeface="Cambria Math" panose="02040503050406030204" pitchFamily="18" charset="0"/>
                                <a:cs typeface="Times New Roman"/>
                              </a:rPr>
                              <m:t>𝑐𝑤</m:t>
                            </m:r>
                          </m:sub>
                        </m:sSub>
                      </m:e>
                    </m:nary>
                    <m:r>
                      <a:rPr lang="en-US" altLang="zh-CN" sz="2400" i="1">
                        <a:latin typeface="Cambria Math" panose="02040503050406030204" pitchFamily="18" charset="0"/>
                        <a:cs typeface="Times New Roman"/>
                      </a:rPr>
                      <m:t>&gt;0</m:t>
                    </m:r>
                  </m:oMath>
                </a14:m>
                <a:r>
                  <a:rPr lang="en-US" altLang="zh-CN" sz="2400" dirty="0">
                    <a:cs typeface="Times New Roman"/>
                  </a:rPr>
                  <a:t>  </a:t>
                </a:r>
              </a:p>
              <a:p>
                <a:pPr algn="ctr"/>
                <a14:m>
                  <m:oMath xmlns:m="http://schemas.openxmlformats.org/officeDocument/2006/math">
                    <m:sSub>
                      <m:sSubPr>
                        <m:ctrlPr>
                          <a:rPr lang="en-US" altLang="zh-CN" sz="2400" i="1">
                            <a:latin typeface="Cambria Math" panose="02040503050406030204" pitchFamily="18" charset="0"/>
                            <a:cs typeface="Times New Roman"/>
                          </a:rPr>
                        </m:ctrlPr>
                      </m:sSubPr>
                      <m:e>
                        <m:r>
                          <a:rPr lang="en-US" altLang="zh-CN" sz="2400" i="1" smtClean="0">
                            <a:latin typeface="Cambria Math" panose="02040503050406030204" pitchFamily="18" charset="0"/>
                            <a:cs typeface="Times New Roman"/>
                          </a:rPr>
                          <m:t>𝑦</m:t>
                        </m:r>
                        <m:r>
                          <a:rPr lang="en-US" altLang="zh-CN" sz="2400" i="1">
                            <a:latin typeface="Cambria Math" panose="02040503050406030204" pitchFamily="18" charset="0"/>
                            <a:cs typeface="Times New Roman"/>
                          </a:rPr>
                          <m:t>=0     </m:t>
                        </m:r>
                        <m:r>
                          <m:rPr>
                            <m:sty m:val="p"/>
                          </m:rPr>
                          <a:rPr lang="en-US" altLang="zh-CN" sz="2400">
                            <a:latin typeface="Cambria Math" panose="02040503050406030204" pitchFamily="18" charset="0"/>
                            <a:cs typeface="Times New Roman"/>
                          </a:rPr>
                          <m:t>if</m:t>
                        </m:r>
                        <m:r>
                          <a:rPr lang="en-US" altLang="zh-CN" sz="2400" i="1">
                            <a:latin typeface="Cambria Math" panose="02040503050406030204" pitchFamily="18" charset="0"/>
                            <a:cs typeface="Times New Roman"/>
                          </a:rPr>
                          <m:t>     </m:t>
                        </m:r>
                        <m:r>
                          <a:rPr lang="en-US" altLang="zh-CN" sz="2400" i="1">
                            <a:latin typeface="Cambria Math" panose="02040503050406030204" pitchFamily="18" charset="0"/>
                            <a:ea typeface="Cambria Math" panose="02040503050406030204" pitchFamily="18" charset="0"/>
                            <a:cs typeface="Times New Roman"/>
                          </a:rPr>
                          <m:t>𝛽</m:t>
                        </m:r>
                      </m:e>
                      <m:sub>
                        <m:r>
                          <a:rPr lang="en-US" altLang="zh-CN" sz="2400" i="1">
                            <a:latin typeface="Cambria Math" panose="02040503050406030204" pitchFamily="18" charset="0"/>
                            <a:cs typeface="Times New Roman"/>
                          </a:rPr>
                          <m:t>𝑐</m:t>
                        </m:r>
                      </m:sub>
                    </m:sSub>
                    <m:r>
                      <a:rPr lang="en-US" altLang="zh-CN" sz="2400" i="1">
                        <a:latin typeface="Cambria Math" panose="02040503050406030204" pitchFamily="18" charset="0"/>
                        <a:cs typeface="Times New Roman"/>
                      </a:rPr>
                      <m:t>+</m:t>
                    </m:r>
                    <m:nary>
                      <m:naryPr>
                        <m:chr m:val="∑"/>
                        <m:ctrlPr>
                          <a:rPr lang="en-US" altLang="zh-CN" sz="2400" i="1">
                            <a:latin typeface="Cambria Math" panose="02040503050406030204" pitchFamily="18" charset="0"/>
                            <a:cs typeface="Times New Roman"/>
                          </a:rPr>
                        </m:ctrlPr>
                      </m:naryPr>
                      <m:sub>
                        <m:r>
                          <m:rPr>
                            <m:brk m:alnAt="23"/>
                          </m:rPr>
                          <a:rPr lang="en-US" altLang="zh-CN" sz="2400" i="1">
                            <a:latin typeface="Cambria Math" panose="02040503050406030204" pitchFamily="18" charset="0"/>
                            <a:cs typeface="Times New Roman"/>
                          </a:rPr>
                          <m:t>𝑤</m:t>
                        </m:r>
                        <m:r>
                          <a:rPr lang="en-US" altLang="zh-CN" sz="2400" i="1">
                            <a:latin typeface="Cambria Math" panose="02040503050406030204" pitchFamily="18" charset="0"/>
                            <a:cs typeface="Times New Roman"/>
                          </a:rPr>
                          <m:t>=1</m:t>
                        </m:r>
                      </m:sub>
                      <m:sup>
                        <m:r>
                          <a:rPr lang="en-US" altLang="zh-CN" sz="2400" i="1">
                            <a:latin typeface="Cambria Math" panose="02040503050406030204" pitchFamily="18" charset="0"/>
                            <a:cs typeface="Times New Roman"/>
                          </a:rPr>
                          <m:t>𝑉</m:t>
                        </m:r>
                      </m:sup>
                      <m:e>
                        <m:sSub>
                          <m:sSubPr>
                            <m:ctrlPr>
                              <a:rPr lang="en-US" altLang="zh-CN" sz="2400" i="1">
                                <a:latin typeface="Cambria Math" panose="02040503050406030204" pitchFamily="18" charset="0"/>
                                <a:cs typeface="Times New Roman"/>
                              </a:rPr>
                            </m:ctrlPr>
                          </m:sSubPr>
                          <m:e>
                            <m:r>
                              <a:rPr lang="en-US" altLang="zh-CN" sz="2400" i="1">
                                <a:latin typeface="Cambria Math" panose="02040503050406030204" pitchFamily="18" charset="0"/>
                                <a:ea typeface="Cambria Math" panose="02040503050406030204" pitchFamily="18" charset="0"/>
                                <a:cs typeface="Times New Roman"/>
                              </a:rPr>
                              <m:t>𝛼</m:t>
                            </m:r>
                          </m:e>
                          <m:sub>
                            <m:r>
                              <a:rPr lang="en-US" altLang="zh-CN" sz="2400" i="1">
                                <a:latin typeface="Cambria Math" panose="02040503050406030204" pitchFamily="18" charset="0"/>
                                <a:cs typeface="Times New Roman"/>
                              </a:rPr>
                              <m:t>𝑐𝑤</m:t>
                            </m:r>
                          </m:sub>
                        </m:sSub>
                        <m:sSub>
                          <m:sSubPr>
                            <m:ctrlPr>
                              <a:rPr lang="en-US" altLang="zh-CN" sz="2400" i="1">
                                <a:latin typeface="Cambria Math" panose="02040503050406030204" pitchFamily="18" charset="0"/>
                                <a:cs typeface="Times New Roman"/>
                              </a:rPr>
                            </m:ctrlPr>
                          </m:sSubPr>
                          <m:e>
                            <m:r>
                              <a:rPr lang="en-US" altLang="zh-CN" sz="2400" i="1">
                                <a:latin typeface="Cambria Math" panose="02040503050406030204" pitchFamily="18" charset="0"/>
                                <a:cs typeface="Times New Roman"/>
                              </a:rPr>
                              <m:t>𝑓</m:t>
                            </m:r>
                          </m:e>
                          <m:sub>
                            <m:r>
                              <a:rPr lang="en-US" altLang="zh-CN" sz="2400" i="1">
                                <a:latin typeface="Cambria Math" panose="02040503050406030204" pitchFamily="18" charset="0"/>
                                <a:cs typeface="Times New Roman"/>
                              </a:rPr>
                              <m:t>𝑐𝑤</m:t>
                            </m:r>
                          </m:sub>
                        </m:sSub>
                      </m:e>
                    </m:nary>
                    <m:r>
                      <a:rPr lang="en-US" altLang="zh-CN" sz="2400" i="1">
                        <a:latin typeface="Cambria Math" panose="02040503050406030204" pitchFamily="18" charset="0"/>
                        <a:cs typeface="Times New Roman"/>
                      </a:rPr>
                      <m:t>&lt;0</m:t>
                    </m:r>
                  </m:oMath>
                </a14:m>
                <a:r>
                  <a:rPr lang="en-US" altLang="zh-CN" sz="2400" dirty="0">
                    <a:cs typeface="Times New Roman"/>
                  </a:rPr>
                  <a:t>.</a:t>
                </a:r>
              </a:p>
            </p:txBody>
          </p:sp>
        </mc:Choice>
        <mc:Fallback xmlns="">
          <p:sp>
            <p:nvSpPr>
              <p:cNvPr id="10" name="矩形 9">
                <a:extLst>
                  <a:ext uri="{FF2B5EF4-FFF2-40B4-BE49-F238E27FC236}">
                    <a16:creationId xmlns:a16="http://schemas.microsoft.com/office/drawing/2014/main" id="{3FDC85BB-9F5D-6141-810C-494ED35047D6}"/>
                  </a:ext>
                </a:extLst>
              </p:cNvPr>
              <p:cNvSpPr>
                <a:spLocks noRot="1" noChangeAspect="1" noMove="1" noResize="1" noEditPoints="1" noAdjustHandles="1" noChangeArrowheads="1" noChangeShapeType="1" noTextEdit="1"/>
              </p:cNvSpPr>
              <p:nvPr/>
            </p:nvSpPr>
            <p:spPr>
              <a:xfrm>
                <a:off x="1370540" y="1153534"/>
                <a:ext cx="9311314" cy="4847866"/>
              </a:xfrm>
              <a:prstGeom prst="rect">
                <a:avLst/>
              </a:prstGeom>
              <a:blipFill>
                <a:blip r:embed="rId2"/>
                <a:stretch>
                  <a:fillRect l="-955" t="-1044" b="-177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753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9771</TotalTime>
  <Words>1886</Words>
  <Application>Microsoft Macintosh PowerPoint</Application>
  <PresentationFormat>宽屏</PresentationFormat>
  <Paragraphs>362</Paragraphs>
  <Slides>39</Slides>
  <Notes>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9" baseType="lpstr">
      <vt:lpstr>等线</vt:lpstr>
      <vt:lpstr>微软雅黑</vt:lpstr>
      <vt:lpstr>Arial</vt:lpstr>
      <vt:lpstr>Calibri</vt:lpstr>
      <vt:lpstr>Calibri Light</vt:lpstr>
      <vt:lpstr>Cambria Math</vt:lpstr>
      <vt:lpstr>Helvetica</vt:lpstr>
      <vt:lpstr>Times New Roman</vt:lpstr>
      <vt:lpstr>Office Theme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More Useful Version of Bayes’ Rule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CS440/ECE448 Artificial Intelligence  Lecture 25:  Natural Language Processing with Neural Nets</dc:title>
  <dc:creator>Hockenmaier, Julia</dc:creator>
  <cp:lastModifiedBy>Tao, Shuting</cp:lastModifiedBy>
  <cp:revision>240</cp:revision>
  <dcterms:created xsi:type="dcterms:W3CDTF">2019-04-12T19:28:05Z</dcterms:created>
  <dcterms:modified xsi:type="dcterms:W3CDTF">2023-05-17T14:30:27Z</dcterms:modified>
</cp:coreProperties>
</file>